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13" r:id="rId5"/>
    <p:sldId id="1018" r:id="rId6"/>
    <p:sldId id="2146848337" r:id="rId7"/>
    <p:sldId id="1072" r:id="rId8"/>
    <p:sldId id="1080" r:id="rId9"/>
    <p:sldId id="1025" r:id="rId10"/>
    <p:sldId id="1047" r:id="rId11"/>
    <p:sldId id="315" r:id="rId12"/>
    <p:sldId id="2146848339" r:id="rId13"/>
    <p:sldId id="1037" r:id="rId14"/>
    <p:sldId id="1058" r:id="rId15"/>
    <p:sldId id="1096" r:id="rId16"/>
    <p:sldId id="2146848322" r:id="rId17"/>
    <p:sldId id="1045" r:id="rId18"/>
    <p:sldId id="2146848340" r:id="rId19"/>
    <p:sldId id="317" r:id="rId20"/>
    <p:sldId id="314" r:id="rId21"/>
  </p:sldIdLst>
  <p:sldSz cx="12192000" cy="6858000"/>
  <p:notesSz cx="10018713" cy="68897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E73A27-DED4-37B8-7F73-1A7C5A709969}" name="Laura van Lith" initials="LvL" userId="S::LvLith@futurecommunication.nl::c3e11ada-b6a5-4e6c-a0fa-afd024451630" providerId="AD"/>
  <p188:author id="{EAC56184-046A-1B06-E406-E5C04C829AC1}" name="Presentator 6" initials="P6" userId="S::Presentator6@pggm.onmicrosoft.com::36faaf04-3608-465b-9db1-80bf35c3da5b" providerId="AD"/>
  <p188:author id="{A24D3D98-2D7B-AAA9-BA08-933B2A4CEF59}" name="Bitter, Karin" initials="BK" userId="S::Karin.Bitter@PFZW.nl::a67be38a-b652-401c-9e7a-c2b3c6f0b856" providerId="AD"/>
  <p188:author id="{0C61B0A8-A52B-E186-6091-97414864B028}" name="Groot, Steffie de" initials="GSd" userId="S::Steffie.de.Groot@pfzw.nl::238ecd2d-2480-42c2-8399-a7b1491e2158" providerId="AD"/>
  <p188:author id="{E67683E2-D7B2-12F0-0033-F81DDC395FA2}" name="Lith van, Laura" initials="LvL" userId="S::laura.van.lith@pggm.nl::408c4038-1688-4a74-93a2-6aeaf29985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bille Mulder" initials="SM" lastIdx="1" clrIdx="0">
    <p:extLst>
      <p:ext uri="{19B8F6BF-5375-455C-9EA6-DF929625EA0E}">
        <p15:presenceInfo xmlns:p15="http://schemas.microsoft.com/office/powerpoint/2012/main" userId="db429fe9908947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68AC7"/>
    <a:srgbClr val="B5B5B5"/>
    <a:srgbClr val="F2F2F2"/>
    <a:srgbClr val="868BC7"/>
    <a:srgbClr val="5DC89C"/>
    <a:srgbClr val="F8B800"/>
    <a:srgbClr val="393A3C"/>
    <a:srgbClr val="000000"/>
    <a:srgbClr val="64666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6357" autoAdjust="0"/>
  </p:normalViewPr>
  <p:slideViewPr>
    <p:cSldViewPr snapToGrid="0" showGuides="1">
      <p:cViewPr varScale="1">
        <p:scale>
          <a:sx n="96" d="100"/>
          <a:sy n="96" d="100"/>
        </p:scale>
        <p:origin x="656" y="56"/>
      </p:cViewPr>
      <p:guideLst>
        <p:guide orient="horz" pos="2160"/>
        <p:guide pos="3840"/>
      </p:guideLst>
    </p:cSldViewPr>
  </p:slideViewPr>
  <p:outlineViewPr>
    <p:cViewPr>
      <p:scale>
        <a:sx n="33" d="100"/>
        <a:sy n="33" d="100"/>
      </p:scale>
      <p:origin x="0" y="-2736"/>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èlen Rijs" userId="2055bdb5-ce06-4101-8141-cd48c8a4098a" providerId="ADAL" clId="{5092BCA8-9C8C-4E8F-8F30-C1048C0937F9}"/>
    <pc:docChg chg="custSel addSld modSld sldOrd">
      <pc:chgData name="Hèlen Rijs" userId="2055bdb5-ce06-4101-8141-cd48c8a4098a" providerId="ADAL" clId="{5092BCA8-9C8C-4E8F-8F30-C1048C0937F9}" dt="2023-12-07T13:57:55.189" v="27" actId="20577"/>
      <pc:docMkLst>
        <pc:docMk/>
      </pc:docMkLst>
      <pc:sldChg chg="modSp mod">
        <pc:chgData name="Hèlen Rijs" userId="2055bdb5-ce06-4101-8141-cd48c8a4098a" providerId="ADAL" clId="{5092BCA8-9C8C-4E8F-8F30-C1048C0937F9}" dt="2023-12-07T13:57:55.189" v="27" actId="20577"/>
        <pc:sldMkLst>
          <pc:docMk/>
          <pc:sldMk cId="1641745848" sldId="313"/>
        </pc:sldMkLst>
        <pc:spChg chg="mod">
          <ac:chgData name="Hèlen Rijs" userId="2055bdb5-ce06-4101-8141-cd48c8a4098a" providerId="ADAL" clId="{5092BCA8-9C8C-4E8F-8F30-C1048C0937F9}" dt="2023-12-07T13:57:55.189" v="27" actId="20577"/>
          <ac:spMkLst>
            <pc:docMk/>
            <pc:sldMk cId="1641745848" sldId="313"/>
            <ac:spMk id="8" creationId="{3F8BDE5D-66EC-7CF4-A341-A88790762AF4}"/>
          </ac:spMkLst>
        </pc:spChg>
      </pc:sldChg>
      <pc:sldChg chg="modSp mod">
        <pc:chgData name="Hèlen Rijs" userId="2055bdb5-ce06-4101-8141-cd48c8a4098a" providerId="ADAL" clId="{5092BCA8-9C8C-4E8F-8F30-C1048C0937F9}" dt="2023-12-04T17:28:47.975" v="3" actId="20577"/>
        <pc:sldMkLst>
          <pc:docMk/>
          <pc:sldMk cId="3470478097" sldId="314"/>
        </pc:sldMkLst>
        <pc:spChg chg="mod">
          <ac:chgData name="Hèlen Rijs" userId="2055bdb5-ce06-4101-8141-cd48c8a4098a" providerId="ADAL" clId="{5092BCA8-9C8C-4E8F-8F30-C1048C0937F9}" dt="2023-12-04T17:28:47.975" v="3" actId="20577"/>
          <ac:spMkLst>
            <pc:docMk/>
            <pc:sldMk cId="3470478097" sldId="314"/>
            <ac:spMk id="9" creationId="{AB872DB3-2570-802A-C9DB-ED7FB6C2A7F5}"/>
          </ac:spMkLst>
        </pc:spChg>
      </pc:sldChg>
      <pc:sldChg chg="ord">
        <pc:chgData name="Hèlen Rijs" userId="2055bdb5-ce06-4101-8141-cd48c8a4098a" providerId="ADAL" clId="{5092BCA8-9C8C-4E8F-8F30-C1048C0937F9}" dt="2023-12-04T17:27:32.095" v="2"/>
        <pc:sldMkLst>
          <pc:docMk/>
          <pc:sldMk cId="2178256078" sldId="315"/>
        </pc:sldMkLst>
      </pc:sldChg>
      <pc:sldChg chg="delSp mod">
        <pc:chgData name="Hèlen Rijs" userId="2055bdb5-ce06-4101-8141-cd48c8a4098a" providerId="ADAL" clId="{5092BCA8-9C8C-4E8F-8F30-C1048C0937F9}" dt="2023-12-05T07:12:00.232" v="4" actId="478"/>
        <pc:sldMkLst>
          <pc:docMk/>
          <pc:sldMk cId="456200174" sldId="1018"/>
        </pc:sldMkLst>
        <pc:spChg chg="del">
          <ac:chgData name="Hèlen Rijs" userId="2055bdb5-ce06-4101-8141-cd48c8a4098a" providerId="ADAL" clId="{5092BCA8-9C8C-4E8F-8F30-C1048C0937F9}" dt="2023-12-05T07:12:00.232" v="4" actId="478"/>
          <ac:spMkLst>
            <pc:docMk/>
            <pc:sldMk cId="456200174" sldId="1018"/>
            <ac:spMk id="4" creationId="{73985B37-A03B-CB03-5821-9D7909B4EAFE}"/>
          </ac:spMkLst>
        </pc:spChg>
      </pc:sldChg>
      <pc:sldChg chg="delSp modSp mod">
        <pc:chgData name="Hèlen Rijs" userId="2055bdb5-ce06-4101-8141-cd48c8a4098a" providerId="ADAL" clId="{5092BCA8-9C8C-4E8F-8F30-C1048C0937F9}" dt="2023-12-05T07:12:09.856" v="8" actId="478"/>
        <pc:sldMkLst>
          <pc:docMk/>
          <pc:sldMk cId="124987012" sldId="1025"/>
        </pc:sldMkLst>
        <pc:spChg chg="del mod">
          <ac:chgData name="Hèlen Rijs" userId="2055bdb5-ce06-4101-8141-cd48c8a4098a" providerId="ADAL" clId="{5092BCA8-9C8C-4E8F-8F30-C1048C0937F9}" dt="2023-12-05T07:12:09.856" v="8" actId="478"/>
          <ac:spMkLst>
            <pc:docMk/>
            <pc:sldMk cId="124987012" sldId="1025"/>
            <ac:spMk id="4" creationId="{E59B68AB-80B3-7100-80C8-D1EF234525CD}"/>
          </ac:spMkLst>
        </pc:spChg>
      </pc:sldChg>
      <pc:sldChg chg="delSp mod">
        <pc:chgData name="Hèlen Rijs" userId="2055bdb5-ce06-4101-8141-cd48c8a4098a" providerId="ADAL" clId="{5092BCA8-9C8C-4E8F-8F30-C1048C0937F9}" dt="2023-12-05T07:12:21.840" v="11" actId="478"/>
        <pc:sldMkLst>
          <pc:docMk/>
          <pc:sldMk cId="4205982880" sldId="1037"/>
        </pc:sldMkLst>
        <pc:spChg chg="del">
          <ac:chgData name="Hèlen Rijs" userId="2055bdb5-ce06-4101-8141-cd48c8a4098a" providerId="ADAL" clId="{5092BCA8-9C8C-4E8F-8F30-C1048C0937F9}" dt="2023-12-05T07:12:21.840" v="11" actId="478"/>
          <ac:spMkLst>
            <pc:docMk/>
            <pc:sldMk cId="4205982880" sldId="1037"/>
            <ac:spMk id="6" creationId="{D756684A-F0C5-4B87-656C-19C87EA35B7C}"/>
          </ac:spMkLst>
        </pc:spChg>
      </pc:sldChg>
      <pc:sldChg chg="delSp mod">
        <pc:chgData name="Hèlen Rijs" userId="2055bdb5-ce06-4101-8141-cd48c8a4098a" providerId="ADAL" clId="{5092BCA8-9C8C-4E8F-8F30-C1048C0937F9}" dt="2023-12-05T07:12:33.895" v="17" actId="478"/>
        <pc:sldMkLst>
          <pc:docMk/>
          <pc:sldMk cId="1677088394" sldId="1045"/>
        </pc:sldMkLst>
        <pc:spChg chg="del">
          <ac:chgData name="Hèlen Rijs" userId="2055bdb5-ce06-4101-8141-cd48c8a4098a" providerId="ADAL" clId="{5092BCA8-9C8C-4E8F-8F30-C1048C0937F9}" dt="2023-12-05T07:12:33.895" v="17" actId="478"/>
          <ac:spMkLst>
            <pc:docMk/>
            <pc:sldMk cId="1677088394" sldId="1045"/>
            <ac:spMk id="6" creationId="{662A8A3B-F37A-9D28-48E7-3D36E570DDB2}"/>
          </ac:spMkLst>
        </pc:spChg>
      </pc:sldChg>
      <pc:sldChg chg="delSp mod">
        <pc:chgData name="Hèlen Rijs" userId="2055bdb5-ce06-4101-8141-cd48c8a4098a" providerId="ADAL" clId="{5092BCA8-9C8C-4E8F-8F30-C1048C0937F9}" dt="2023-12-05T07:12:13.832" v="9" actId="478"/>
        <pc:sldMkLst>
          <pc:docMk/>
          <pc:sldMk cId="3193215328" sldId="1047"/>
        </pc:sldMkLst>
        <pc:spChg chg="del">
          <ac:chgData name="Hèlen Rijs" userId="2055bdb5-ce06-4101-8141-cd48c8a4098a" providerId="ADAL" clId="{5092BCA8-9C8C-4E8F-8F30-C1048C0937F9}" dt="2023-12-05T07:12:13.832" v="9" actId="478"/>
          <ac:spMkLst>
            <pc:docMk/>
            <pc:sldMk cId="3193215328" sldId="1047"/>
            <ac:spMk id="4" creationId="{89CA6750-16A0-5A81-A269-C63676760AD5}"/>
          </ac:spMkLst>
        </pc:spChg>
      </pc:sldChg>
      <pc:sldChg chg="delSp modSp mod">
        <pc:chgData name="Hèlen Rijs" userId="2055bdb5-ce06-4101-8141-cd48c8a4098a" providerId="ADAL" clId="{5092BCA8-9C8C-4E8F-8F30-C1048C0937F9}" dt="2023-12-05T07:12:24.880" v="13" actId="478"/>
        <pc:sldMkLst>
          <pc:docMk/>
          <pc:sldMk cId="2223610573" sldId="1058"/>
        </pc:sldMkLst>
        <pc:spChg chg="del mod">
          <ac:chgData name="Hèlen Rijs" userId="2055bdb5-ce06-4101-8141-cd48c8a4098a" providerId="ADAL" clId="{5092BCA8-9C8C-4E8F-8F30-C1048C0937F9}" dt="2023-12-05T07:12:24.880" v="13" actId="478"/>
          <ac:spMkLst>
            <pc:docMk/>
            <pc:sldMk cId="2223610573" sldId="1058"/>
            <ac:spMk id="4" creationId="{11754B19-CDC6-F314-6A20-114DF1B34E18}"/>
          </ac:spMkLst>
        </pc:spChg>
      </pc:sldChg>
      <pc:sldChg chg="delSp mod ord">
        <pc:chgData name="Hèlen Rijs" userId="2055bdb5-ce06-4101-8141-cd48c8a4098a" providerId="ADAL" clId="{5092BCA8-9C8C-4E8F-8F30-C1048C0937F9}" dt="2023-12-06T18:03:40.442" v="25"/>
        <pc:sldMkLst>
          <pc:docMk/>
          <pc:sldMk cId="2682275322" sldId="1072"/>
        </pc:sldMkLst>
        <pc:spChg chg="del">
          <ac:chgData name="Hèlen Rijs" userId="2055bdb5-ce06-4101-8141-cd48c8a4098a" providerId="ADAL" clId="{5092BCA8-9C8C-4E8F-8F30-C1048C0937F9}" dt="2023-12-05T07:12:02.319" v="5" actId="478"/>
          <ac:spMkLst>
            <pc:docMk/>
            <pc:sldMk cId="2682275322" sldId="1072"/>
            <ac:spMk id="20" creationId="{9ED52BA9-6DF6-4192-BDD6-E4006C3400B8}"/>
          </ac:spMkLst>
        </pc:spChg>
      </pc:sldChg>
      <pc:sldChg chg="delSp mod">
        <pc:chgData name="Hèlen Rijs" userId="2055bdb5-ce06-4101-8141-cd48c8a4098a" providerId="ADAL" clId="{5092BCA8-9C8C-4E8F-8F30-C1048C0937F9}" dt="2023-12-05T07:12:04.610" v="6" actId="478"/>
        <pc:sldMkLst>
          <pc:docMk/>
          <pc:sldMk cId="2995133195" sldId="1080"/>
        </pc:sldMkLst>
        <pc:spChg chg="del">
          <ac:chgData name="Hèlen Rijs" userId="2055bdb5-ce06-4101-8141-cd48c8a4098a" providerId="ADAL" clId="{5092BCA8-9C8C-4E8F-8F30-C1048C0937F9}" dt="2023-12-05T07:12:04.610" v="6" actId="478"/>
          <ac:spMkLst>
            <pc:docMk/>
            <pc:sldMk cId="2995133195" sldId="1080"/>
            <ac:spMk id="6" creationId="{648D2995-6116-A09F-1ABD-6AB07F030893}"/>
          </ac:spMkLst>
        </pc:spChg>
      </pc:sldChg>
      <pc:sldChg chg="delSp mod">
        <pc:chgData name="Hèlen Rijs" userId="2055bdb5-ce06-4101-8141-cd48c8a4098a" providerId="ADAL" clId="{5092BCA8-9C8C-4E8F-8F30-C1048C0937F9}" dt="2023-12-05T07:12:28.993" v="14" actId="478"/>
        <pc:sldMkLst>
          <pc:docMk/>
          <pc:sldMk cId="3639782610" sldId="1096"/>
        </pc:sldMkLst>
        <pc:spChg chg="del">
          <ac:chgData name="Hèlen Rijs" userId="2055bdb5-ce06-4101-8141-cd48c8a4098a" providerId="ADAL" clId="{5092BCA8-9C8C-4E8F-8F30-C1048C0937F9}" dt="2023-12-05T07:12:28.993" v="14" actId="478"/>
          <ac:spMkLst>
            <pc:docMk/>
            <pc:sldMk cId="3639782610" sldId="1096"/>
            <ac:spMk id="6" creationId="{23FCE4B0-E991-6FB9-E426-9B7FA14886CD}"/>
          </ac:spMkLst>
        </pc:spChg>
      </pc:sldChg>
      <pc:sldChg chg="delSp modSp mod">
        <pc:chgData name="Hèlen Rijs" userId="2055bdb5-ce06-4101-8141-cd48c8a4098a" providerId="ADAL" clId="{5092BCA8-9C8C-4E8F-8F30-C1048C0937F9}" dt="2023-12-05T07:12:32.424" v="16" actId="478"/>
        <pc:sldMkLst>
          <pc:docMk/>
          <pc:sldMk cId="1883961223" sldId="2146848322"/>
        </pc:sldMkLst>
        <pc:spChg chg="del mod">
          <ac:chgData name="Hèlen Rijs" userId="2055bdb5-ce06-4101-8141-cd48c8a4098a" providerId="ADAL" clId="{5092BCA8-9C8C-4E8F-8F30-C1048C0937F9}" dt="2023-12-05T07:12:32.424" v="16" actId="478"/>
          <ac:spMkLst>
            <pc:docMk/>
            <pc:sldMk cId="1883961223" sldId="2146848322"/>
            <ac:spMk id="6" creationId="{957DE66F-9014-A199-B614-BE4E0FC1615E}"/>
          </ac:spMkLst>
        </pc:spChg>
      </pc:sldChg>
      <pc:sldChg chg="delSp mod">
        <pc:chgData name="Hèlen Rijs" userId="2055bdb5-ce06-4101-8141-cd48c8a4098a" providerId="ADAL" clId="{5092BCA8-9C8C-4E8F-8F30-C1048C0937F9}" dt="2023-12-05T07:12:19.628" v="10" actId="478"/>
        <pc:sldMkLst>
          <pc:docMk/>
          <pc:sldMk cId="1621681672" sldId="2146848339"/>
        </pc:sldMkLst>
        <pc:spChg chg="del">
          <ac:chgData name="Hèlen Rijs" userId="2055bdb5-ce06-4101-8141-cd48c8a4098a" providerId="ADAL" clId="{5092BCA8-9C8C-4E8F-8F30-C1048C0937F9}" dt="2023-12-05T07:12:19.628" v="10" actId="478"/>
          <ac:spMkLst>
            <pc:docMk/>
            <pc:sldMk cId="1621681672" sldId="2146848339"/>
            <ac:spMk id="4" creationId="{2E5E888A-BBBE-5629-0996-6838F708CE3D}"/>
          </ac:spMkLst>
        </pc:spChg>
      </pc:sldChg>
      <pc:sldChg chg="add">
        <pc:chgData name="Hèlen Rijs" userId="2055bdb5-ce06-4101-8141-cd48c8a4098a" providerId="ADAL" clId="{5092BCA8-9C8C-4E8F-8F30-C1048C0937F9}" dt="2023-12-04T17:27:27.868" v="0" actId="2890"/>
        <pc:sldMkLst>
          <pc:docMk/>
          <pc:sldMk cId="2257436177" sldId="21468483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E6F9B-8BC6-42CB-9D56-E9EAB379EBD4}"/>
              </a:ext>
            </a:extLst>
          </p:cNvPr>
          <p:cNvSpPr>
            <a:spLocks noGrp="1"/>
          </p:cNvSpPr>
          <p:nvPr>
            <p:ph type="hdr" sz="quarter"/>
          </p:nvPr>
        </p:nvSpPr>
        <p:spPr>
          <a:xfrm>
            <a:off x="0" y="1"/>
            <a:ext cx="4341442" cy="345684"/>
          </a:xfrm>
          <a:prstGeom prst="rect">
            <a:avLst/>
          </a:prstGeom>
        </p:spPr>
        <p:txBody>
          <a:bodyPr vert="horz" lIns="96616" tIns="48308" rIns="96616" bIns="48308" rtlCol="0"/>
          <a:lstStyle>
            <a:lvl1pPr algn="l">
              <a:defRPr sz="1300"/>
            </a:lvl1pPr>
          </a:lstStyle>
          <a:p>
            <a:endParaRPr lang="nl-NL" sz="1100"/>
          </a:p>
        </p:txBody>
      </p:sp>
      <p:sp>
        <p:nvSpPr>
          <p:cNvPr id="3" name="Date Placeholder 2">
            <a:extLst>
              <a:ext uri="{FF2B5EF4-FFF2-40B4-BE49-F238E27FC236}">
                <a16:creationId xmlns:a16="http://schemas.microsoft.com/office/drawing/2014/main" id="{3F9E84EC-B3B0-44DF-98D5-AB45CC53A9BF}"/>
              </a:ext>
            </a:extLst>
          </p:cNvPr>
          <p:cNvSpPr>
            <a:spLocks noGrp="1"/>
          </p:cNvSpPr>
          <p:nvPr>
            <p:ph type="dt" sz="quarter" idx="1"/>
          </p:nvPr>
        </p:nvSpPr>
        <p:spPr>
          <a:xfrm>
            <a:off x="5674952" y="1"/>
            <a:ext cx="4341442" cy="345684"/>
          </a:xfrm>
          <a:prstGeom prst="rect">
            <a:avLst/>
          </a:prstGeom>
        </p:spPr>
        <p:txBody>
          <a:bodyPr vert="horz" lIns="96616" tIns="48308" rIns="96616" bIns="48308" rtlCol="0"/>
          <a:lstStyle>
            <a:lvl1pPr algn="r">
              <a:defRPr sz="1300"/>
            </a:lvl1pPr>
          </a:lstStyle>
          <a:p>
            <a:fld id="{B8CE64FD-CD14-40C8-9593-C1C5C1B8C646}" type="datetimeFigureOut">
              <a:rPr lang="nl-NL" sz="1100"/>
              <a:t>7-12-2023</a:t>
            </a:fld>
            <a:endParaRPr lang="nl-NL" sz="1100"/>
          </a:p>
        </p:txBody>
      </p:sp>
      <p:sp>
        <p:nvSpPr>
          <p:cNvPr id="4" name="Footer Placeholder 3">
            <a:extLst>
              <a:ext uri="{FF2B5EF4-FFF2-40B4-BE49-F238E27FC236}">
                <a16:creationId xmlns:a16="http://schemas.microsoft.com/office/drawing/2014/main" id="{1FA5DB2C-3E44-41E8-9EAA-A37364000794}"/>
              </a:ext>
            </a:extLst>
          </p:cNvPr>
          <p:cNvSpPr>
            <a:spLocks noGrp="1"/>
          </p:cNvSpPr>
          <p:nvPr>
            <p:ph type="ftr" sz="quarter" idx="2"/>
          </p:nvPr>
        </p:nvSpPr>
        <p:spPr>
          <a:xfrm>
            <a:off x="0" y="6544067"/>
            <a:ext cx="4341442" cy="345683"/>
          </a:xfrm>
          <a:prstGeom prst="rect">
            <a:avLst/>
          </a:prstGeom>
        </p:spPr>
        <p:txBody>
          <a:bodyPr vert="horz" lIns="96616" tIns="48308" rIns="96616" bIns="48308" rtlCol="0" anchor="b"/>
          <a:lstStyle>
            <a:lvl1pPr algn="l">
              <a:defRPr sz="1300"/>
            </a:lvl1pPr>
          </a:lstStyle>
          <a:p>
            <a:endParaRPr lang="nl-NL" sz="1100"/>
          </a:p>
        </p:txBody>
      </p:sp>
      <p:sp>
        <p:nvSpPr>
          <p:cNvPr id="5" name="Slide Number Placeholder 4">
            <a:extLst>
              <a:ext uri="{FF2B5EF4-FFF2-40B4-BE49-F238E27FC236}">
                <a16:creationId xmlns:a16="http://schemas.microsoft.com/office/drawing/2014/main" id="{27421CEC-D871-4A04-B564-EE607527977F}"/>
              </a:ext>
            </a:extLst>
          </p:cNvPr>
          <p:cNvSpPr>
            <a:spLocks noGrp="1"/>
          </p:cNvSpPr>
          <p:nvPr>
            <p:ph type="sldNum" sz="quarter" idx="3"/>
          </p:nvPr>
        </p:nvSpPr>
        <p:spPr>
          <a:xfrm>
            <a:off x="5674952" y="6544067"/>
            <a:ext cx="4341442" cy="345683"/>
          </a:xfrm>
          <a:prstGeom prst="rect">
            <a:avLst/>
          </a:prstGeom>
        </p:spPr>
        <p:txBody>
          <a:bodyPr vert="horz" lIns="96616" tIns="48308" rIns="96616" bIns="48308" rtlCol="0" anchor="b"/>
          <a:lstStyle>
            <a:lvl1pPr algn="r">
              <a:defRPr sz="1300"/>
            </a:lvl1pPr>
          </a:lstStyle>
          <a:p>
            <a:fld id="{EA94A496-BF9B-45B3-867B-8046EAA28FC9}" type="slidenum">
              <a:rPr lang="nl-NL" sz="1100"/>
              <a:t>‹nr.›</a:t>
            </a:fld>
            <a:endParaRPr lang="nl-NL" sz="1100"/>
          </a:p>
        </p:txBody>
      </p:sp>
    </p:spTree>
    <p:extLst>
      <p:ext uri="{BB962C8B-B14F-4D97-AF65-F5344CB8AC3E}">
        <p14:creationId xmlns:p14="http://schemas.microsoft.com/office/powerpoint/2010/main" val="725279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1442" cy="345684"/>
          </a:xfrm>
          <a:prstGeom prst="rect">
            <a:avLst/>
          </a:prstGeom>
        </p:spPr>
        <p:txBody>
          <a:bodyPr vert="horz" lIns="96616" tIns="48308" rIns="96616" bIns="48308" rtlCol="0"/>
          <a:lstStyle>
            <a:lvl1pPr algn="l">
              <a:defRPr sz="1100"/>
            </a:lvl1pPr>
          </a:lstStyle>
          <a:p>
            <a:endParaRPr lang="nl-NL"/>
          </a:p>
        </p:txBody>
      </p:sp>
      <p:sp>
        <p:nvSpPr>
          <p:cNvPr id="3" name="Date Placeholder 2"/>
          <p:cNvSpPr>
            <a:spLocks noGrp="1"/>
          </p:cNvSpPr>
          <p:nvPr>
            <p:ph type="dt" idx="1"/>
          </p:nvPr>
        </p:nvSpPr>
        <p:spPr>
          <a:xfrm>
            <a:off x="5674952" y="1"/>
            <a:ext cx="4341442" cy="345684"/>
          </a:xfrm>
          <a:prstGeom prst="rect">
            <a:avLst/>
          </a:prstGeom>
        </p:spPr>
        <p:txBody>
          <a:bodyPr vert="horz" lIns="96616" tIns="48308" rIns="96616" bIns="48308" rtlCol="0"/>
          <a:lstStyle>
            <a:lvl1pPr algn="r">
              <a:defRPr sz="1100"/>
            </a:lvl1pPr>
          </a:lstStyle>
          <a:p>
            <a:fld id="{4DAF01C0-8A7A-43F0-BEF1-1439BDB777B4}" type="datetimeFigureOut">
              <a:rPr lang="nl-NL" smtClean="0"/>
              <a:pPr/>
              <a:t>7-12-2023</a:t>
            </a:fld>
            <a:endParaRPr lang="nl-NL"/>
          </a:p>
        </p:txBody>
      </p:sp>
      <p:sp>
        <p:nvSpPr>
          <p:cNvPr id="4" name="Slide Image Placeholder 3"/>
          <p:cNvSpPr>
            <a:spLocks noGrp="1" noRot="1" noChangeAspect="1"/>
          </p:cNvSpPr>
          <p:nvPr>
            <p:ph type="sldImg" idx="2"/>
          </p:nvPr>
        </p:nvSpPr>
        <p:spPr>
          <a:xfrm>
            <a:off x="2943225" y="525463"/>
            <a:ext cx="4132263" cy="2324100"/>
          </a:xfrm>
          <a:prstGeom prst="rect">
            <a:avLst/>
          </a:prstGeom>
          <a:noFill/>
          <a:ln w="12700">
            <a:solidFill>
              <a:prstClr val="black"/>
            </a:solidFill>
          </a:ln>
        </p:spPr>
        <p:txBody>
          <a:bodyPr vert="horz" lIns="96616" tIns="48308" rIns="96616" bIns="48308" rtlCol="0" anchor="ctr"/>
          <a:lstStyle/>
          <a:p>
            <a:endParaRPr lang="nl-NL"/>
          </a:p>
        </p:txBody>
      </p:sp>
      <p:sp>
        <p:nvSpPr>
          <p:cNvPr id="5" name="Notes Placeholder 4"/>
          <p:cNvSpPr>
            <a:spLocks noGrp="1"/>
          </p:cNvSpPr>
          <p:nvPr>
            <p:ph type="body" sz="quarter" idx="3"/>
          </p:nvPr>
        </p:nvSpPr>
        <p:spPr>
          <a:xfrm>
            <a:off x="1001872" y="2979033"/>
            <a:ext cx="8014970" cy="3386156"/>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6544067"/>
            <a:ext cx="4341442" cy="345683"/>
          </a:xfrm>
          <a:prstGeom prst="rect">
            <a:avLst/>
          </a:prstGeom>
        </p:spPr>
        <p:txBody>
          <a:bodyPr vert="horz" lIns="96616" tIns="48308" rIns="96616" bIns="48308" rtlCol="0" anchor="b"/>
          <a:lstStyle>
            <a:lvl1pPr algn="l">
              <a:defRPr sz="1100"/>
            </a:lvl1pPr>
          </a:lstStyle>
          <a:p>
            <a:endParaRPr lang="nl-NL"/>
          </a:p>
        </p:txBody>
      </p:sp>
      <p:sp>
        <p:nvSpPr>
          <p:cNvPr id="7" name="Slide Number Placeholder 6"/>
          <p:cNvSpPr>
            <a:spLocks noGrp="1"/>
          </p:cNvSpPr>
          <p:nvPr>
            <p:ph type="sldNum" sz="quarter" idx="5"/>
          </p:nvPr>
        </p:nvSpPr>
        <p:spPr>
          <a:xfrm>
            <a:off x="5674952" y="6544067"/>
            <a:ext cx="4341442" cy="345683"/>
          </a:xfrm>
          <a:prstGeom prst="rect">
            <a:avLst/>
          </a:prstGeom>
        </p:spPr>
        <p:txBody>
          <a:bodyPr vert="horz" lIns="96616" tIns="48308" rIns="96616" bIns="48308" rtlCol="0" anchor="b"/>
          <a:lstStyle>
            <a:lvl1pPr algn="r">
              <a:defRPr sz="1100"/>
            </a:lvl1pPr>
          </a:lstStyle>
          <a:p>
            <a:fld id="{8607E97D-4006-4C49-AA85-F363E6B16F99}" type="slidenum">
              <a:rPr lang="nl-NL" smtClean="0"/>
              <a:pPr/>
              <a:t>‹nr.›</a:t>
            </a:fld>
            <a:endParaRPr lang="nl-NL"/>
          </a:p>
        </p:txBody>
      </p:sp>
    </p:spTree>
    <p:extLst>
      <p:ext uri="{BB962C8B-B14F-4D97-AF65-F5344CB8AC3E}">
        <p14:creationId xmlns:p14="http://schemas.microsoft.com/office/powerpoint/2010/main" val="127401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9388" indent="-179388" algn="l" defTabSz="914400" rtl="0" eaLnBrk="1" latinLnBrk="0" hangingPunct="1">
      <a:buFont typeface="Calibri" panose="020F0502020204030204" pitchFamily="34" charset="0"/>
      <a:buChar char="●"/>
      <a:defRPr sz="1200" kern="1200">
        <a:solidFill>
          <a:schemeClr val="tx1"/>
        </a:solidFill>
        <a:latin typeface="+mn-lt"/>
        <a:ea typeface="+mn-ea"/>
        <a:cs typeface="+mn-cs"/>
      </a:defRPr>
    </a:lvl2pPr>
    <a:lvl3pPr marL="360363" indent="-180975" algn="l" defTabSz="914400" rtl="0" eaLnBrk="1" latinLnBrk="0" hangingPunct="1">
      <a:buFont typeface="Calibri" panose="020F0502020204030204" pitchFamily="34" charset="0"/>
      <a:buChar char="○"/>
      <a:defRPr sz="1200" kern="1200">
        <a:solidFill>
          <a:schemeClr val="tx1"/>
        </a:solidFill>
        <a:latin typeface="+mn-lt"/>
        <a:ea typeface="+mn-ea"/>
        <a:cs typeface="+mn-cs"/>
      </a:defRPr>
    </a:lvl3pPr>
    <a:lvl4pPr marL="538163" indent="-17780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717550" indent="-179388" algn="l" defTabSz="914400" rtl="0" eaLnBrk="1" latinLnBrk="0" hangingPunct="1">
      <a:buFont typeface="Open Sans regular" panose="020B0606030504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Times New Roman" panose="02020603050405020304" pitchFamily="18" charset="0"/>
              </a:rPr>
              <a:t> </a:t>
            </a:r>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100" b="0" i="0" u="none" strike="noStrike" cap="none" smtClean="0">
                <a:solidFill>
                  <a:schemeClr val="dk1"/>
                </a:solidFill>
                <a:latin typeface="Open Sans"/>
                <a:ea typeface="Open Sans"/>
                <a:cs typeface="Open Sans"/>
                <a:sym typeface="Open Sans"/>
              </a:rPr>
              <a:t>1</a:t>
            </a:fld>
            <a:endParaRPr lang="nl-NL" sz="11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20629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11</a:t>
            </a:fld>
            <a:endParaRPr lang="nl-NL"/>
          </a:p>
        </p:txBody>
      </p:sp>
    </p:spTree>
    <p:extLst>
      <p:ext uri="{BB962C8B-B14F-4D97-AF65-F5344CB8AC3E}">
        <p14:creationId xmlns:p14="http://schemas.microsoft.com/office/powerpoint/2010/main" val="65977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13</a:t>
            </a:fld>
            <a:endParaRPr lang="nl-NL"/>
          </a:p>
        </p:txBody>
      </p:sp>
    </p:spTree>
    <p:extLst>
      <p:ext uri="{BB962C8B-B14F-4D97-AF65-F5344CB8AC3E}">
        <p14:creationId xmlns:p14="http://schemas.microsoft.com/office/powerpoint/2010/main" val="798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14</a:t>
            </a:fld>
            <a:endParaRPr lang="nl-NL"/>
          </a:p>
        </p:txBody>
      </p:sp>
    </p:spTree>
    <p:extLst>
      <p:ext uri="{BB962C8B-B14F-4D97-AF65-F5344CB8AC3E}">
        <p14:creationId xmlns:p14="http://schemas.microsoft.com/office/powerpoint/2010/main" val="292825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56:notes"/>
          <p:cNvSpPr>
            <a:spLocks noGrp="1" noRot="1" noChangeAspect="1"/>
          </p:cNvSpPr>
          <p:nvPr>
            <p:ph type="sldImg" idx="2"/>
          </p:nvPr>
        </p:nvSpPr>
        <p:spPr>
          <a:xfrm>
            <a:off x="2943225" y="52546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2" name="Google Shape;1222;p56:notes"/>
          <p:cNvSpPr txBox="1">
            <a:spLocks noGrp="1"/>
          </p:cNvSpPr>
          <p:nvPr>
            <p:ph type="body" idx="1"/>
          </p:nvPr>
        </p:nvSpPr>
        <p:spPr>
          <a:xfrm>
            <a:off x="1001872" y="2979033"/>
            <a:ext cx="8014970" cy="338615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23" name="Google Shape;1223;p56:notes"/>
          <p:cNvSpPr txBox="1">
            <a:spLocks noGrp="1"/>
          </p:cNvSpPr>
          <p:nvPr>
            <p:ph type="sldNum" idx="12"/>
          </p:nvPr>
        </p:nvSpPr>
        <p:spPr>
          <a:xfrm>
            <a:off x="5674952" y="6544067"/>
            <a:ext cx="4341442" cy="345683"/>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100"/>
              <a:buFont typeface="Open Sans"/>
              <a:buNone/>
            </a:pPr>
            <a:fld id="{00000000-1234-1234-1234-123412341234}" type="slidenum">
              <a:rPr lang="nl-NL" sz="1100" b="0" i="0" u="none" strike="noStrike" cap="none">
                <a:solidFill>
                  <a:srgbClr val="000000"/>
                </a:solidFill>
                <a:latin typeface="Open Sans"/>
                <a:ea typeface="Open Sans"/>
                <a:cs typeface="Open Sans"/>
                <a:sym typeface="Open Sans"/>
              </a:rPr>
              <a:t>16</a:t>
            </a:fld>
            <a:endParaRPr sz="1100" b="0" i="0" u="none" strike="noStrike" cap="none">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15501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2</a:t>
            </a:fld>
            <a:endParaRPr lang="nl-NL"/>
          </a:p>
        </p:txBody>
      </p:sp>
    </p:spTree>
    <p:extLst>
      <p:ext uri="{BB962C8B-B14F-4D97-AF65-F5344CB8AC3E}">
        <p14:creationId xmlns:p14="http://schemas.microsoft.com/office/powerpoint/2010/main" val="274196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E97D-4006-4C49-AA85-F363E6B16F99}" type="slidenum">
              <a:rPr kumimoji="0" lang="nl-NL" sz="1100" b="0" i="0" u="none" strike="noStrike" kern="1200" cap="none" spc="0" normalizeH="0" baseline="0" noProof="0" smtClean="0">
                <a:ln>
                  <a:noFill/>
                </a:ln>
                <a:solidFill>
                  <a:prstClr val="black"/>
                </a:solidFill>
                <a:effectLst/>
                <a:uLnTx/>
                <a:uFillTx/>
                <a:latin typeface="Open Sans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100" b="0" i="0" u="none" strike="noStrike" kern="1200" cap="none" spc="0" normalizeH="0" baseline="0" noProof="0">
              <a:ln>
                <a:noFill/>
              </a:ln>
              <a:solidFill>
                <a:prstClr val="black"/>
              </a:solidFill>
              <a:effectLst/>
              <a:uLnTx/>
              <a:uFillTx/>
              <a:latin typeface="Open Sans regular"/>
              <a:ea typeface="+mn-ea"/>
              <a:cs typeface="+mn-cs"/>
            </a:endParaRPr>
          </a:p>
        </p:txBody>
      </p:sp>
    </p:spTree>
    <p:extLst>
      <p:ext uri="{BB962C8B-B14F-4D97-AF65-F5344CB8AC3E}">
        <p14:creationId xmlns:p14="http://schemas.microsoft.com/office/powerpoint/2010/main" val="81208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pPr>
              <a:lnSpc>
                <a:spcPct val="107000"/>
              </a:lnSpc>
              <a:spcAft>
                <a:spcPts val="845"/>
              </a:spcAft>
            </a:pPr>
            <a:endParaRPr lang="nl-NL" sz="1900" dirty="0">
              <a:latin typeface="Calibri" panose="020F0502020204030204" pitchFamily="34" charset="0"/>
              <a:ea typeface="Calibri" panose="020F0502020204030204" pitchFamily="34" charset="0"/>
              <a:cs typeface="Open Sans" panose="020B0606030504020204" pitchFamily="34" charset="0"/>
            </a:endParaRPr>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4</a:t>
            </a:fld>
            <a:endParaRPr lang="nl-NL"/>
          </a:p>
        </p:txBody>
      </p:sp>
    </p:spTree>
    <p:extLst>
      <p:ext uri="{BB962C8B-B14F-4D97-AF65-F5344CB8AC3E}">
        <p14:creationId xmlns:p14="http://schemas.microsoft.com/office/powerpoint/2010/main" val="282894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5</a:t>
            </a:fld>
            <a:endParaRPr lang="nl-NL"/>
          </a:p>
        </p:txBody>
      </p:sp>
    </p:spTree>
    <p:extLst>
      <p:ext uri="{BB962C8B-B14F-4D97-AF65-F5344CB8AC3E}">
        <p14:creationId xmlns:p14="http://schemas.microsoft.com/office/powerpoint/2010/main" val="145589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6</a:t>
            </a:fld>
            <a:endParaRPr lang="nl-NL"/>
          </a:p>
        </p:txBody>
      </p:sp>
    </p:spTree>
    <p:extLst>
      <p:ext uri="{BB962C8B-B14F-4D97-AF65-F5344CB8AC3E}">
        <p14:creationId xmlns:p14="http://schemas.microsoft.com/office/powerpoint/2010/main" val="318838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7</a:t>
            </a:fld>
            <a:endParaRPr lang="nl-NL"/>
          </a:p>
        </p:txBody>
      </p:sp>
    </p:spTree>
    <p:extLst>
      <p:ext uri="{BB962C8B-B14F-4D97-AF65-F5344CB8AC3E}">
        <p14:creationId xmlns:p14="http://schemas.microsoft.com/office/powerpoint/2010/main" val="342366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9</a:t>
            </a:fld>
            <a:endParaRPr lang="nl-NL"/>
          </a:p>
        </p:txBody>
      </p:sp>
    </p:spTree>
    <p:extLst>
      <p:ext uri="{BB962C8B-B14F-4D97-AF65-F5344CB8AC3E}">
        <p14:creationId xmlns:p14="http://schemas.microsoft.com/office/powerpoint/2010/main" val="39985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43225" y="525463"/>
            <a:ext cx="4132263" cy="232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07E97D-4006-4C49-AA85-F363E6B16F99}" type="slidenum">
              <a:rPr lang="nl-NL" smtClean="0"/>
              <a:pPr/>
              <a:t>10</a:t>
            </a:fld>
            <a:endParaRPr lang="nl-NL"/>
          </a:p>
        </p:txBody>
      </p:sp>
    </p:spTree>
    <p:extLst>
      <p:ext uri="{BB962C8B-B14F-4D97-AF65-F5344CB8AC3E}">
        <p14:creationId xmlns:p14="http://schemas.microsoft.com/office/powerpoint/2010/main" val="119246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bg>
      <p:bgPr>
        <a:solidFill>
          <a:schemeClr val="bg1"/>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47209A0-1CD7-4FB9-A91A-D091E544E3E9}"/>
              </a:ext>
            </a:extLst>
          </p:cNvPr>
          <p:cNvSpPr>
            <a:spLocks noGrp="1"/>
          </p:cNvSpPr>
          <p:nvPr>
            <p:ph type="pic" sz="quarter" idx="12" hasCustomPrompt="1"/>
          </p:nvPr>
        </p:nvSpPr>
        <p:spPr>
          <a:xfrm>
            <a:off x="0" y="0"/>
            <a:ext cx="12192000" cy="6858000"/>
          </a:xfrm>
          <a:solidFill>
            <a:schemeClr val="accent1"/>
          </a:solidFill>
        </p:spPr>
        <p:txBody>
          <a:bodyPr anchor="ctr" anchorCtr="0"/>
          <a:lstStyle>
            <a:lvl1pPr marL="0" indent="0" algn="ctr">
              <a:buFont typeface="Arial" panose="020B0604020202020204" pitchFamily="34" charset="0"/>
              <a:buNone/>
              <a:defRPr sz="1800">
                <a:solidFill>
                  <a:srgbClr val="393A3C"/>
                </a:solidFill>
                <a:latin typeface="+mn-lt"/>
              </a:defRPr>
            </a:lvl1pPr>
          </a:lstStyle>
          <a:p>
            <a:r>
              <a:rPr lang="nl-NL" dirty="0"/>
              <a:t>Klik om afbeelding</a:t>
            </a:r>
            <a:br>
              <a:rPr lang="nl-NL" dirty="0"/>
            </a:br>
            <a:r>
              <a:rPr lang="nl-NL" dirty="0"/>
              <a:t>toe te voegen</a:t>
            </a:r>
          </a:p>
        </p:txBody>
      </p:sp>
      <p:sp>
        <p:nvSpPr>
          <p:cNvPr id="14" name="Title 3">
            <a:extLst>
              <a:ext uri="{FF2B5EF4-FFF2-40B4-BE49-F238E27FC236}">
                <a16:creationId xmlns:a16="http://schemas.microsoft.com/office/drawing/2014/main" id="{7256B702-F8F9-4C85-B624-20A9B1006CE6}"/>
              </a:ext>
            </a:extLst>
          </p:cNvPr>
          <p:cNvSpPr>
            <a:spLocks noGrp="1"/>
          </p:cNvSpPr>
          <p:nvPr>
            <p:ph type="title" hasCustomPrompt="1"/>
          </p:nvPr>
        </p:nvSpPr>
        <p:spPr>
          <a:xfrm>
            <a:off x="6054334" y="1073150"/>
            <a:ext cx="5643532" cy="1661993"/>
          </a:xfrm>
          <a:prstGeom prst="rect">
            <a:avLst/>
          </a:prstGeom>
          <a:noFill/>
          <a:effectLst>
            <a:outerShdw blurRad="25400" dist="25400" dir="8100000" algn="tr" rotWithShape="0">
              <a:prstClr val="black">
                <a:alpha val="40000"/>
              </a:prstClr>
            </a:outerShdw>
          </a:effectLst>
        </p:spPr>
        <p:txBody>
          <a:bodyPr lIns="0" anchor="t" anchorCtr="0">
            <a:noAutofit/>
          </a:bodyPr>
          <a:lstStyle>
            <a:lvl1pPr>
              <a:defRPr sz="40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nl-NL" noProof="0" dirty="0"/>
              <a:t>Klik om presentatie titel toe te voegen</a:t>
            </a:r>
          </a:p>
        </p:txBody>
      </p:sp>
      <p:sp>
        <p:nvSpPr>
          <p:cNvPr id="15" name="Text Placeholder 6">
            <a:extLst>
              <a:ext uri="{FF2B5EF4-FFF2-40B4-BE49-F238E27FC236}">
                <a16:creationId xmlns:a16="http://schemas.microsoft.com/office/drawing/2014/main" id="{B95CF66A-1257-40CE-B03B-E625AFE45770}"/>
              </a:ext>
            </a:extLst>
          </p:cNvPr>
          <p:cNvSpPr>
            <a:spLocks noGrp="1"/>
          </p:cNvSpPr>
          <p:nvPr>
            <p:ph type="body" sz="quarter" idx="10" hasCustomPrompt="1"/>
          </p:nvPr>
        </p:nvSpPr>
        <p:spPr>
          <a:xfrm>
            <a:off x="6054334" y="3061342"/>
            <a:ext cx="5642366" cy="666000"/>
          </a:xfrm>
          <a:effectLst>
            <a:outerShdw blurRad="25400" dist="25400" dir="8100000" algn="tr" rotWithShape="0">
              <a:prstClr val="black">
                <a:alpha val="40000"/>
              </a:prstClr>
            </a:outerShdw>
          </a:effectLst>
        </p:spPr>
        <p:txBody>
          <a:bodyPr>
            <a:noAutofit/>
          </a:bodyPr>
          <a:lstStyle>
            <a:lvl1pPr marL="0" indent="0">
              <a:buFont typeface="Arial" panose="020B0604020202020204" pitchFamily="34" charset="0"/>
              <a:buNone/>
              <a:defRPr>
                <a:solidFill>
                  <a:schemeClr val="bg1"/>
                </a:solidFill>
              </a:defRPr>
            </a:lvl1pPr>
          </a:lstStyle>
          <a:p>
            <a:pPr>
              <a:lnSpc>
                <a:spcPct val="85000"/>
              </a:lnSpc>
            </a:pPr>
            <a:r>
              <a:rPr lang="nl-NL" sz="2000" dirty="0">
                <a:latin typeface="+mj-lt"/>
              </a:rPr>
              <a:t>Klik om subtitel toe te voegen</a:t>
            </a:r>
          </a:p>
        </p:txBody>
      </p:sp>
      <p:sp>
        <p:nvSpPr>
          <p:cNvPr id="16" name="Text Placeholder 15">
            <a:extLst>
              <a:ext uri="{FF2B5EF4-FFF2-40B4-BE49-F238E27FC236}">
                <a16:creationId xmlns:a16="http://schemas.microsoft.com/office/drawing/2014/main" id="{4EB67FBE-361F-4866-83F7-D6840F93D3F3}"/>
              </a:ext>
            </a:extLst>
          </p:cNvPr>
          <p:cNvSpPr>
            <a:spLocks noGrp="1"/>
          </p:cNvSpPr>
          <p:nvPr>
            <p:ph type="body" sz="quarter" idx="11" hasCustomPrompt="1"/>
          </p:nvPr>
        </p:nvSpPr>
        <p:spPr>
          <a:xfrm>
            <a:off x="6054334" y="4211583"/>
            <a:ext cx="5642366" cy="949042"/>
          </a:xfrm>
          <a:effectLst>
            <a:outerShdw blurRad="25400" dist="25400" dir="8100000" algn="tr" rotWithShape="0">
              <a:prstClr val="black">
                <a:alpha val="40000"/>
              </a:prstClr>
            </a:outerShdw>
          </a:effectLst>
        </p:spPr>
        <p:txBody>
          <a:bodyPr>
            <a:noAutofit/>
          </a:bodyPr>
          <a:lstStyle>
            <a:lvl1pPr marL="0" indent="0">
              <a:lnSpc>
                <a:spcPct val="105000"/>
              </a:lnSpc>
              <a:buFont typeface="Arial" panose="020B0604020202020204" pitchFamily="34" charset="0"/>
              <a:buNone/>
              <a:defRPr sz="2400" spc="7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lnSpc>
                <a:spcPct val="105000"/>
              </a:lnSpc>
              <a:buNone/>
              <a:defRPr spc="50" baseline="0">
                <a:solidFill>
                  <a:schemeClr val="bg1"/>
                </a:solidFill>
              </a:defRPr>
            </a:lvl2pPr>
          </a:lstStyle>
          <a:p>
            <a:pPr lvl="0"/>
            <a:r>
              <a:rPr lang="nl-NL" noProof="0" dirty="0"/>
              <a:t>Naam van de spreker</a:t>
            </a:r>
          </a:p>
          <a:p>
            <a:pPr lvl="1"/>
            <a:r>
              <a:rPr lang="nl-NL" noProof="0" dirty="0"/>
              <a:t>Titel van de spreker</a:t>
            </a:r>
          </a:p>
        </p:txBody>
      </p:sp>
      <p:sp>
        <p:nvSpPr>
          <p:cNvPr id="3" name="Tijdelijke aanduiding voor afbeelding 2">
            <a:extLst>
              <a:ext uri="{FF2B5EF4-FFF2-40B4-BE49-F238E27FC236}">
                <a16:creationId xmlns:a16="http://schemas.microsoft.com/office/drawing/2014/main" id="{3111EF78-2371-0558-0EAE-C8B28B893451}"/>
              </a:ext>
            </a:extLst>
          </p:cNvPr>
          <p:cNvSpPr>
            <a:spLocks noGrp="1"/>
          </p:cNvSpPr>
          <p:nvPr>
            <p:ph type="pic" sz="quarter" idx="13" hasCustomPrompt="1"/>
          </p:nvPr>
        </p:nvSpPr>
        <p:spPr>
          <a:xfrm>
            <a:off x="357188" y="411163"/>
            <a:ext cx="1690687" cy="661987"/>
          </a:xfrm>
        </p:spPr>
        <p:txBody>
          <a:bodyPr/>
          <a:lstStyle>
            <a:lvl1pPr>
              <a:defRPr sz="1800">
                <a:latin typeface="+mn-lt"/>
              </a:defRPr>
            </a:lvl1pPr>
          </a:lstStyle>
          <a:p>
            <a:r>
              <a:rPr lang="nl-NL" dirty="0"/>
              <a:t>Klik om logo toe te voegen</a:t>
            </a:r>
          </a:p>
        </p:txBody>
      </p:sp>
    </p:spTree>
    <p:extLst>
      <p:ext uri="{BB962C8B-B14F-4D97-AF65-F5344CB8AC3E}">
        <p14:creationId xmlns:p14="http://schemas.microsoft.com/office/powerpoint/2010/main" val="404700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3-koloms inhoud Grijs">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3526528" cy="4417200"/>
          </a:xfrm>
          <a:solidFill>
            <a:srgbClr val="FFFFFF"/>
          </a:solidFill>
        </p:spPr>
        <p:txBody>
          <a:bodyPr lIns="252000" tIns="216000" rIns="216000" bIns="216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              </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4331998" y="1562400"/>
            <a:ext cx="3528000" cy="4417200"/>
          </a:xfrm>
          <a:solidFill>
            <a:srgbClr val="FFFFFF"/>
          </a:solidFill>
        </p:spPr>
        <p:txBody>
          <a:bodyPr lIns="252000" tIns="216000" rIns="216000" bIns="216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
        <p:nvSpPr>
          <p:cNvPr id="9" name="Content Placeholder 10">
            <a:extLst>
              <a:ext uri="{FF2B5EF4-FFF2-40B4-BE49-F238E27FC236}">
                <a16:creationId xmlns:a16="http://schemas.microsoft.com/office/drawing/2014/main" id="{5859ACC4-CF68-415A-9DC0-ADB76DB19348}"/>
              </a:ext>
            </a:extLst>
          </p:cNvPr>
          <p:cNvSpPr>
            <a:spLocks noGrp="1"/>
          </p:cNvSpPr>
          <p:nvPr>
            <p:ph sz="quarter" idx="15" hasCustomPrompt="1"/>
          </p:nvPr>
        </p:nvSpPr>
        <p:spPr>
          <a:xfrm>
            <a:off x="8161469" y="1562400"/>
            <a:ext cx="3526531" cy="4417200"/>
          </a:xfrm>
          <a:solidFill>
            <a:srgbClr val="FFFFFF"/>
          </a:solidFill>
        </p:spPr>
        <p:txBody>
          <a:bodyPr lIns="252000" tIns="216000" rIns="216000" bIns="216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Tree>
    <p:extLst>
      <p:ext uri="{BB962C8B-B14F-4D97-AF65-F5344CB8AC3E}">
        <p14:creationId xmlns:p14="http://schemas.microsoft.com/office/powerpoint/2010/main" val="408371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afbeelding 1/2">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b="0"/>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54324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7" name="Slide Number Placeholder 8">
            <a:extLst>
              <a:ext uri="{FF2B5EF4-FFF2-40B4-BE49-F238E27FC236}">
                <a16:creationId xmlns:a16="http://schemas.microsoft.com/office/drawing/2014/main" id="{E2ABBAC4-729B-4F6D-8CD0-1F0B5AB417C3}"/>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
        <p:nvSpPr>
          <p:cNvPr id="12" name="Picture Placeholder 11">
            <a:extLst>
              <a:ext uri="{FF2B5EF4-FFF2-40B4-BE49-F238E27FC236}">
                <a16:creationId xmlns:a16="http://schemas.microsoft.com/office/drawing/2014/main" id="{23077D21-D3E4-4E35-ADC5-F45301938B78}"/>
              </a:ext>
            </a:extLst>
          </p:cNvPr>
          <p:cNvSpPr>
            <a:spLocks noGrp="1"/>
          </p:cNvSpPr>
          <p:nvPr>
            <p:ph type="pic" sz="quarter" idx="15" hasCustomPrompt="1"/>
          </p:nvPr>
        </p:nvSpPr>
        <p:spPr>
          <a:xfrm>
            <a:off x="6342000" y="1562399"/>
            <a:ext cx="5850001" cy="5295601"/>
          </a:xfrm>
          <a:custGeom>
            <a:avLst/>
            <a:gdLst>
              <a:gd name="connsiteX0" fmla="*/ 175478 w 5850001"/>
              <a:gd name="connsiteY0" fmla="*/ 0 h 5295601"/>
              <a:gd name="connsiteX1" fmla="*/ 763421 w 5850001"/>
              <a:gd name="connsiteY1" fmla="*/ 0 h 5295601"/>
              <a:gd name="connsiteX2" fmla="*/ 1781041 w 5850001"/>
              <a:gd name="connsiteY2" fmla="*/ 0 h 5295601"/>
              <a:gd name="connsiteX3" fmla="*/ 2368983 w 5850001"/>
              <a:gd name="connsiteY3" fmla="*/ 0 h 5295601"/>
              <a:gd name="connsiteX4" fmla="*/ 3989053 w 5850001"/>
              <a:gd name="connsiteY4" fmla="*/ 0 h 5295601"/>
              <a:gd name="connsiteX5" fmla="*/ 4576995 w 5850001"/>
              <a:gd name="connsiteY5" fmla="*/ 0 h 5295601"/>
              <a:gd name="connsiteX6" fmla="*/ 5594616 w 5850001"/>
              <a:gd name="connsiteY6" fmla="*/ 0 h 5295601"/>
              <a:gd name="connsiteX7" fmla="*/ 5850001 w 5850001"/>
              <a:gd name="connsiteY7" fmla="*/ 0 h 5295601"/>
              <a:gd name="connsiteX8" fmla="*/ 5850001 w 5850001"/>
              <a:gd name="connsiteY8" fmla="*/ 878401 h 5295601"/>
              <a:gd name="connsiteX9" fmla="*/ 5850001 w 5850001"/>
              <a:gd name="connsiteY9" fmla="*/ 4417200 h 5295601"/>
              <a:gd name="connsiteX10" fmla="*/ 5850001 w 5850001"/>
              <a:gd name="connsiteY10" fmla="*/ 5295601 h 5295601"/>
              <a:gd name="connsiteX11" fmla="*/ 0 w 5850001"/>
              <a:gd name="connsiteY11" fmla="*/ 5295601 h 5295601"/>
              <a:gd name="connsiteX12" fmla="*/ 0 w 5850001"/>
              <a:gd name="connsiteY12" fmla="*/ 4242101 h 5295601"/>
              <a:gd name="connsiteX13" fmla="*/ 0 w 5850001"/>
              <a:gd name="connsiteY13" fmla="*/ 878401 h 5295601"/>
              <a:gd name="connsiteX14" fmla="*/ 0 w 5850001"/>
              <a:gd name="connsiteY14" fmla="*/ 175100 h 5295601"/>
              <a:gd name="connsiteX15" fmla="*/ 175478 w 5850001"/>
              <a:gd name="connsiteY15" fmla="*/ 0 h 52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0001" h="5295601">
                <a:moveTo>
                  <a:pt x="175478" y="0"/>
                </a:moveTo>
                <a:lnTo>
                  <a:pt x="763421" y="0"/>
                </a:lnTo>
                <a:lnTo>
                  <a:pt x="1781041" y="0"/>
                </a:lnTo>
                <a:lnTo>
                  <a:pt x="2368983" y="0"/>
                </a:lnTo>
                <a:lnTo>
                  <a:pt x="3989053" y="0"/>
                </a:lnTo>
                <a:lnTo>
                  <a:pt x="4576995" y="0"/>
                </a:lnTo>
                <a:lnTo>
                  <a:pt x="5594616" y="0"/>
                </a:lnTo>
                <a:lnTo>
                  <a:pt x="5850001" y="0"/>
                </a:lnTo>
                <a:lnTo>
                  <a:pt x="5850001" y="878401"/>
                </a:lnTo>
                <a:lnTo>
                  <a:pt x="5850001" y="4417200"/>
                </a:lnTo>
                <a:lnTo>
                  <a:pt x="5850001" y="5295601"/>
                </a:lnTo>
                <a:lnTo>
                  <a:pt x="0" y="5295601"/>
                </a:lnTo>
                <a:lnTo>
                  <a:pt x="0" y="4242101"/>
                </a:lnTo>
                <a:lnTo>
                  <a:pt x="0" y="878401"/>
                </a:lnTo>
                <a:lnTo>
                  <a:pt x="0" y="175100"/>
                </a:lnTo>
                <a:cubicBezTo>
                  <a:pt x="0" y="78395"/>
                  <a:pt x="78564" y="0"/>
                  <a:pt x="175478" y="0"/>
                </a:cubicBezTo>
                <a:close/>
              </a:path>
            </a:pathLst>
          </a:custGeom>
          <a:solidFill>
            <a:srgbClr val="FFFFFF"/>
          </a:solidFill>
        </p:spPr>
        <p:txBody>
          <a:bodyPr wrap="square" anchor="ctr" anchorCtr="0">
            <a:noAutofit/>
          </a:bodyPr>
          <a:lstStyle>
            <a:lvl1pPr marL="0" indent="0" algn="ctr">
              <a:buFont typeface="Arial" panose="020B0604020202020204" pitchFamily="34" charset="0"/>
              <a:buNone/>
              <a:defRPr sz="1800">
                <a:latin typeface="+mn-lt"/>
              </a:defRPr>
            </a:lvl1pPr>
          </a:lstStyle>
          <a:p>
            <a:r>
              <a:rPr lang="nl-NL" dirty="0"/>
              <a:t>Klik om afbeelding</a:t>
            </a:r>
            <a:br>
              <a:rPr lang="nl-NL" dirty="0"/>
            </a:br>
            <a:r>
              <a:rPr lang="nl-NL" dirty="0"/>
              <a:t>toe te voegen</a:t>
            </a:r>
          </a:p>
        </p:txBody>
      </p:sp>
    </p:spTree>
    <p:extLst>
      <p:ext uri="{BB962C8B-B14F-4D97-AF65-F5344CB8AC3E}">
        <p14:creationId xmlns:p14="http://schemas.microsoft.com/office/powerpoint/2010/main" val="79766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afbeelding 1/4">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b="0"/>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6951592"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4" name="Slide Number Placeholder 8">
            <a:extLst>
              <a:ext uri="{FF2B5EF4-FFF2-40B4-BE49-F238E27FC236}">
                <a16:creationId xmlns:a16="http://schemas.microsoft.com/office/drawing/2014/main" id="{5AC329DE-D84C-4680-A0AD-7606A714F289}"/>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
        <p:nvSpPr>
          <p:cNvPr id="12" name="Picture Placeholder 11">
            <a:extLst>
              <a:ext uri="{FF2B5EF4-FFF2-40B4-BE49-F238E27FC236}">
                <a16:creationId xmlns:a16="http://schemas.microsoft.com/office/drawing/2014/main" id="{E0EEF1BC-4E48-4300-9EAA-E150681750FC}"/>
              </a:ext>
            </a:extLst>
          </p:cNvPr>
          <p:cNvSpPr>
            <a:spLocks noGrp="1"/>
          </p:cNvSpPr>
          <p:nvPr>
            <p:ph type="pic" sz="quarter" idx="15" hasCustomPrompt="1"/>
          </p:nvPr>
        </p:nvSpPr>
        <p:spPr>
          <a:xfrm>
            <a:off x="7861200" y="1562399"/>
            <a:ext cx="4330801" cy="5295601"/>
          </a:xfrm>
          <a:custGeom>
            <a:avLst/>
            <a:gdLst>
              <a:gd name="connsiteX0" fmla="*/ 175562 w 4330801"/>
              <a:gd name="connsiteY0" fmla="*/ 0 h 5295601"/>
              <a:gd name="connsiteX1" fmla="*/ 763784 w 4330801"/>
              <a:gd name="connsiteY1" fmla="*/ 0 h 5295601"/>
              <a:gd name="connsiteX2" fmla="*/ 3990950 w 4330801"/>
              <a:gd name="connsiteY2" fmla="*/ 0 h 5295601"/>
              <a:gd name="connsiteX3" fmla="*/ 4330801 w 4330801"/>
              <a:gd name="connsiteY3" fmla="*/ 0 h 5295601"/>
              <a:gd name="connsiteX4" fmla="*/ 4330801 w 4330801"/>
              <a:gd name="connsiteY4" fmla="*/ 876300 h 5295601"/>
              <a:gd name="connsiteX5" fmla="*/ 4330801 w 4330801"/>
              <a:gd name="connsiteY5" fmla="*/ 4419301 h 5295601"/>
              <a:gd name="connsiteX6" fmla="*/ 4330801 w 4330801"/>
              <a:gd name="connsiteY6" fmla="*/ 5295601 h 5295601"/>
              <a:gd name="connsiteX7" fmla="*/ 0 w 4330801"/>
              <a:gd name="connsiteY7" fmla="*/ 5295601 h 5295601"/>
              <a:gd name="connsiteX8" fmla="*/ 0 w 4330801"/>
              <a:gd name="connsiteY8" fmla="*/ 4244118 h 5295601"/>
              <a:gd name="connsiteX9" fmla="*/ 0 w 4330801"/>
              <a:gd name="connsiteY9" fmla="*/ 876300 h 5295601"/>
              <a:gd name="connsiteX10" fmla="*/ 0 w 4330801"/>
              <a:gd name="connsiteY10" fmla="*/ 175183 h 5295601"/>
              <a:gd name="connsiteX11" fmla="*/ 175562 w 4330801"/>
              <a:gd name="connsiteY11" fmla="*/ 0 h 52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0801" h="5295601">
                <a:moveTo>
                  <a:pt x="175562" y="0"/>
                </a:moveTo>
                <a:lnTo>
                  <a:pt x="763784" y="0"/>
                </a:lnTo>
                <a:lnTo>
                  <a:pt x="3990950" y="0"/>
                </a:lnTo>
                <a:lnTo>
                  <a:pt x="4330801" y="0"/>
                </a:lnTo>
                <a:lnTo>
                  <a:pt x="4330801" y="876300"/>
                </a:lnTo>
                <a:lnTo>
                  <a:pt x="4330801" y="4419301"/>
                </a:lnTo>
                <a:lnTo>
                  <a:pt x="4330801" y="5295601"/>
                </a:lnTo>
                <a:lnTo>
                  <a:pt x="0" y="5295601"/>
                </a:lnTo>
                <a:lnTo>
                  <a:pt x="0" y="4244118"/>
                </a:lnTo>
                <a:lnTo>
                  <a:pt x="0" y="876300"/>
                </a:lnTo>
                <a:lnTo>
                  <a:pt x="0" y="175183"/>
                </a:lnTo>
                <a:cubicBezTo>
                  <a:pt x="0" y="78432"/>
                  <a:pt x="78602" y="0"/>
                  <a:pt x="175562" y="0"/>
                </a:cubicBezTo>
                <a:close/>
              </a:path>
            </a:pathLst>
          </a:custGeom>
          <a:solidFill>
            <a:srgbClr val="FFFFFF"/>
          </a:solidFill>
        </p:spPr>
        <p:txBody>
          <a:bodyPr wrap="square" anchor="ctr" anchorCtr="0">
            <a:noAutofit/>
          </a:bodyPr>
          <a:lstStyle>
            <a:lvl1pPr marL="0" indent="0" algn="ctr">
              <a:buFont typeface="Arial" panose="020B0604020202020204" pitchFamily="34" charset="0"/>
              <a:buNone/>
              <a:defRPr sz="1800">
                <a:latin typeface="+mn-lt"/>
              </a:defRPr>
            </a:lvl1pPr>
          </a:lstStyle>
          <a:p>
            <a:r>
              <a:rPr lang="nl-NL" dirty="0"/>
              <a:t>Klik om afbeelding</a:t>
            </a:r>
            <a:br>
              <a:rPr lang="nl-NL" dirty="0"/>
            </a:br>
            <a:r>
              <a:rPr lang="nl-NL" dirty="0"/>
              <a:t>toe te voegen</a:t>
            </a:r>
          </a:p>
        </p:txBody>
      </p:sp>
    </p:spTree>
    <p:extLst>
      <p:ext uri="{BB962C8B-B14F-4D97-AF65-F5344CB8AC3E}">
        <p14:creationId xmlns:p14="http://schemas.microsoft.com/office/powerpoint/2010/main" val="3184696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olledige (donkere) afbeelding">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86EC83A-D599-4CC9-A3C8-EA3E33F9702C}"/>
              </a:ext>
            </a:extLst>
          </p:cNvPr>
          <p:cNvSpPr>
            <a:spLocks noGrp="1"/>
          </p:cNvSpPr>
          <p:nvPr>
            <p:ph type="pic" sz="quarter" idx="11" hasCustomPrompt="1"/>
          </p:nvPr>
        </p:nvSpPr>
        <p:spPr>
          <a:xfrm>
            <a:off x="0" y="0"/>
            <a:ext cx="12192000" cy="6857999"/>
          </a:xfrm>
          <a:solidFill>
            <a:srgbClr val="F6F6F6"/>
          </a:solidFill>
        </p:spPr>
        <p:txBody>
          <a:bodyPr anchor="ctr" anchorCtr="0"/>
          <a:lstStyle>
            <a:lvl1pPr marL="0" indent="0" algn="ctr">
              <a:buFont typeface="Arial" panose="020B0604020202020204" pitchFamily="34" charset="0"/>
              <a:buNone/>
              <a:defRPr sz="1800">
                <a:solidFill>
                  <a:schemeClr val="tx1"/>
                </a:solidFill>
                <a:latin typeface="+mn-lt"/>
              </a:defRPr>
            </a:lvl1pPr>
          </a:lstStyle>
          <a:p>
            <a:r>
              <a:rPr lang="nl-NL" dirty="0"/>
              <a:t>Klik om afbeelding</a:t>
            </a:r>
            <a:br>
              <a:rPr lang="nl-NL" dirty="0"/>
            </a:br>
            <a:r>
              <a:rPr lang="nl-NL" dirty="0"/>
              <a:t>toe te voegen</a:t>
            </a:r>
          </a:p>
        </p:txBody>
      </p:sp>
      <p:sp>
        <p:nvSpPr>
          <p:cNvPr id="2" name="Title 1">
            <a:extLst>
              <a:ext uri="{FF2B5EF4-FFF2-40B4-BE49-F238E27FC236}">
                <a16:creationId xmlns:a16="http://schemas.microsoft.com/office/drawing/2014/main" id="{732C7099-762D-4CAB-98FA-2737992613C2}"/>
              </a:ext>
            </a:extLst>
          </p:cNvPr>
          <p:cNvSpPr>
            <a:spLocks noGrp="1"/>
          </p:cNvSpPr>
          <p:nvPr>
            <p:ph type="title" hasCustomPrompt="1"/>
          </p:nvPr>
        </p:nvSpPr>
        <p:spPr>
          <a:effectLst/>
        </p:spPr>
        <p:txBody>
          <a:bodyPr/>
          <a:lstStyle>
            <a:lvl1pPr algn="l" defTabSz="914400" rtl="0" eaLnBrk="1" latinLnBrk="0" hangingPunct="1">
              <a:lnSpc>
                <a:spcPct val="90000"/>
              </a:lnSpc>
              <a:spcBef>
                <a:spcPct val="0"/>
              </a:spcBef>
              <a:buNone/>
              <a:defRPr lang="nl-NL" sz="2400" kern="1200" dirty="0">
                <a:solidFill>
                  <a:schemeClr val="bg1"/>
                </a:solidFill>
                <a:latin typeface="+mj-lt"/>
                <a:ea typeface="+mj-ea"/>
                <a:cs typeface="+mj-cs"/>
              </a:defRPr>
            </a:lvl1pPr>
          </a:lstStyle>
          <a:p>
            <a:r>
              <a:rPr lang="nl-NL" noProof="0" dirty="0"/>
              <a:t>Klik om titel toe te voegen</a:t>
            </a:r>
            <a:endParaRPr lang="nl-NL" dirty="0"/>
          </a:p>
        </p:txBody>
      </p:sp>
    </p:spTree>
    <p:extLst>
      <p:ext uri="{BB962C8B-B14F-4D97-AF65-F5344CB8AC3E}">
        <p14:creationId xmlns:p14="http://schemas.microsoft.com/office/powerpoint/2010/main" val="111825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olledige (lichte) afbeelding">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86EC83A-D599-4CC9-A3C8-EA3E33F9702C}"/>
              </a:ext>
            </a:extLst>
          </p:cNvPr>
          <p:cNvSpPr>
            <a:spLocks noGrp="1"/>
          </p:cNvSpPr>
          <p:nvPr>
            <p:ph type="pic" sz="quarter" idx="11" hasCustomPrompt="1"/>
          </p:nvPr>
        </p:nvSpPr>
        <p:spPr>
          <a:xfrm>
            <a:off x="0" y="0"/>
            <a:ext cx="12192000" cy="6857999"/>
          </a:xfrm>
          <a:solidFill>
            <a:srgbClr val="F6F6F6"/>
          </a:solidFill>
        </p:spPr>
        <p:txBody>
          <a:bodyPr anchor="ctr" anchorCtr="0"/>
          <a:lstStyle>
            <a:lvl1pPr marL="0" indent="0" algn="ctr">
              <a:buFont typeface="Arial" panose="020B0604020202020204" pitchFamily="34" charset="0"/>
              <a:buNone/>
              <a:defRPr sz="1800">
                <a:solidFill>
                  <a:schemeClr val="tx1"/>
                </a:solidFill>
                <a:latin typeface="+mn-lt"/>
              </a:defRPr>
            </a:lvl1pPr>
          </a:lstStyle>
          <a:p>
            <a:r>
              <a:rPr lang="nl-NL" dirty="0"/>
              <a:t>Klik om afbeelding</a:t>
            </a:r>
            <a:br>
              <a:rPr lang="nl-NL" dirty="0"/>
            </a:br>
            <a:r>
              <a:rPr lang="nl-NL" dirty="0"/>
              <a:t>toe te voegen</a:t>
            </a:r>
          </a:p>
        </p:txBody>
      </p:sp>
      <p:sp>
        <p:nvSpPr>
          <p:cNvPr id="2" name="Title 1">
            <a:extLst>
              <a:ext uri="{FF2B5EF4-FFF2-40B4-BE49-F238E27FC236}">
                <a16:creationId xmlns:a16="http://schemas.microsoft.com/office/drawing/2014/main" id="{732C7099-762D-4CAB-98FA-2737992613C2}"/>
              </a:ext>
            </a:extLst>
          </p:cNvPr>
          <p:cNvSpPr>
            <a:spLocks noGrp="1"/>
          </p:cNvSpPr>
          <p:nvPr>
            <p:ph type="title" hasCustomPrompt="1"/>
          </p:nvPr>
        </p:nvSpPr>
        <p:spPr>
          <a:effectLst/>
        </p:spPr>
        <p:txBody>
          <a:bodyPr/>
          <a:lstStyle>
            <a:lvl1pPr algn="l" defTabSz="914400" rtl="0" eaLnBrk="1" latinLnBrk="0" hangingPunct="1">
              <a:lnSpc>
                <a:spcPct val="90000"/>
              </a:lnSpc>
              <a:spcBef>
                <a:spcPct val="0"/>
              </a:spcBef>
              <a:buNone/>
              <a:defRPr lang="nl-NL" sz="2400" kern="1200" dirty="0">
                <a:solidFill>
                  <a:schemeClr val="tx1"/>
                </a:solidFill>
                <a:latin typeface="+mj-lt"/>
                <a:ea typeface="+mj-ea"/>
                <a:cs typeface="+mj-cs"/>
              </a:defRPr>
            </a:lvl1pPr>
          </a:lstStyle>
          <a:p>
            <a:r>
              <a:rPr lang="nl-NL" noProof="0" dirty="0"/>
              <a:t>Klik om titel toe te voegen</a:t>
            </a:r>
            <a:endParaRPr lang="nl-NL" dirty="0"/>
          </a:p>
        </p:txBody>
      </p:sp>
    </p:spTree>
    <p:extLst>
      <p:ext uri="{BB962C8B-B14F-4D97-AF65-F5344CB8AC3E}">
        <p14:creationId xmlns:p14="http://schemas.microsoft.com/office/powerpoint/2010/main" val="34673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7099-762D-4CAB-98FA-2737992613C2}"/>
              </a:ext>
            </a:extLst>
          </p:cNvPr>
          <p:cNvSpPr>
            <a:spLocks noGrp="1"/>
          </p:cNvSpPr>
          <p:nvPr>
            <p:ph type="title" hasCustomPrompt="1"/>
          </p:nvPr>
        </p:nvSpPr>
        <p:spPr>
          <a:effectLst/>
        </p:spPr>
        <p:txBody>
          <a:bodyPr/>
          <a:lstStyle>
            <a:lvl1pPr algn="l" defTabSz="914400" rtl="0" eaLnBrk="1" latinLnBrk="0" hangingPunct="1">
              <a:lnSpc>
                <a:spcPct val="90000"/>
              </a:lnSpc>
              <a:spcBef>
                <a:spcPct val="0"/>
              </a:spcBef>
              <a:buNone/>
              <a:defRPr lang="nl-NL" sz="2400" kern="1200" dirty="0">
                <a:solidFill>
                  <a:schemeClr val="tx1"/>
                </a:solidFill>
                <a:latin typeface="+mj-lt"/>
                <a:ea typeface="+mj-ea"/>
                <a:cs typeface="+mj-cs"/>
              </a:defRPr>
            </a:lvl1pPr>
          </a:lstStyle>
          <a:p>
            <a:r>
              <a:rPr lang="nl-NL" noProof="0" dirty="0"/>
              <a:t>Klik om titel toe te voegen</a:t>
            </a:r>
            <a:endParaRPr lang="nl-NL" dirty="0"/>
          </a:p>
        </p:txBody>
      </p:sp>
      <p:sp>
        <p:nvSpPr>
          <p:cNvPr id="5" name="Picture Placeholder 5">
            <a:extLst>
              <a:ext uri="{FF2B5EF4-FFF2-40B4-BE49-F238E27FC236}">
                <a16:creationId xmlns:a16="http://schemas.microsoft.com/office/drawing/2014/main" id="{F86EC83A-D599-4CC9-A3C8-EA3E33F9702C}"/>
              </a:ext>
            </a:extLst>
          </p:cNvPr>
          <p:cNvSpPr>
            <a:spLocks noGrp="1"/>
          </p:cNvSpPr>
          <p:nvPr>
            <p:ph type="pic" sz="quarter" idx="11" hasCustomPrompt="1"/>
          </p:nvPr>
        </p:nvSpPr>
        <p:spPr>
          <a:xfrm>
            <a:off x="0" y="1552574"/>
            <a:ext cx="12192000" cy="5305425"/>
          </a:xfrm>
          <a:solidFill>
            <a:srgbClr val="FFFFFF"/>
          </a:solidFill>
        </p:spPr>
        <p:txBody>
          <a:bodyPr anchor="ctr" anchorCtr="0"/>
          <a:lstStyle>
            <a:lvl1pPr marL="0" indent="0" algn="ctr">
              <a:buFont typeface="Arial" panose="020B0604020202020204" pitchFamily="34" charset="0"/>
              <a:buNone/>
              <a:defRPr sz="1800">
                <a:solidFill>
                  <a:schemeClr val="tx1"/>
                </a:solidFill>
                <a:latin typeface="+mn-lt"/>
              </a:defRPr>
            </a:lvl1pPr>
          </a:lstStyle>
          <a:p>
            <a:r>
              <a:rPr lang="nl-NL" dirty="0"/>
              <a:t>Klik om afbeelding</a:t>
            </a:r>
            <a:br>
              <a:rPr lang="nl-NL" dirty="0"/>
            </a:br>
            <a:r>
              <a:rPr lang="nl-NL" dirty="0"/>
              <a:t>toe te voegen</a:t>
            </a:r>
          </a:p>
        </p:txBody>
      </p:sp>
    </p:spTree>
    <p:extLst>
      <p:ext uri="{BB962C8B-B14F-4D97-AF65-F5344CB8AC3E}">
        <p14:creationId xmlns:p14="http://schemas.microsoft.com/office/powerpoint/2010/main" val="613395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6" name="Slide Number Placeholder 8">
            <a:extLst>
              <a:ext uri="{FF2B5EF4-FFF2-40B4-BE49-F238E27FC236}">
                <a16:creationId xmlns:a16="http://schemas.microsoft.com/office/drawing/2014/main" id="{C479E0EF-EB85-4F90-9B86-6B191D80EF9A}"/>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3076001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id="{BC01F5B8-1C17-4016-A7AC-2ADE6662AD4E}"/>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4173539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indddia">
    <p:bg>
      <p:bgPr>
        <a:solidFill>
          <a:schemeClr val="bg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D25AF81-E920-41AF-A23F-2E5DAC1CD0AC}"/>
              </a:ext>
            </a:extLst>
          </p:cNvPr>
          <p:cNvSpPr>
            <a:spLocks noChangeAspect="1"/>
          </p:cNvSpPr>
          <p:nvPr userDrawn="1"/>
        </p:nvSpPr>
        <p:spPr bwMode="auto">
          <a:xfrm>
            <a:off x="517679" y="2538639"/>
            <a:ext cx="9388800" cy="2422615"/>
          </a:xfrm>
          <a:custGeom>
            <a:avLst/>
            <a:gdLst>
              <a:gd name="T0" fmla="*/ 2901 w 2958"/>
              <a:gd name="T1" fmla="*/ 0 h 760"/>
              <a:gd name="T2" fmla="*/ 57 w 2958"/>
              <a:gd name="T3" fmla="*/ 0 h 760"/>
              <a:gd name="T4" fmla="*/ 0 w 2958"/>
              <a:gd name="T5" fmla="*/ 56 h 760"/>
              <a:gd name="T6" fmla="*/ 0 w 2958"/>
              <a:gd name="T7" fmla="*/ 567 h 760"/>
              <a:gd name="T8" fmla="*/ 0 w 2958"/>
              <a:gd name="T9" fmla="*/ 760 h 760"/>
              <a:gd name="T10" fmla="*/ 195 w 2958"/>
              <a:gd name="T11" fmla="*/ 567 h 760"/>
              <a:gd name="T12" fmla="*/ 2901 w 2958"/>
              <a:gd name="T13" fmla="*/ 567 h 760"/>
              <a:gd name="T14" fmla="*/ 2958 w 2958"/>
              <a:gd name="T15" fmla="*/ 511 h 760"/>
              <a:gd name="T16" fmla="*/ 2958 w 2958"/>
              <a:gd name="T17" fmla="*/ 56 h 760"/>
              <a:gd name="T18" fmla="*/ 2901 w 2958"/>
              <a:gd name="T19"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8" h="760">
                <a:moveTo>
                  <a:pt x="2901" y="0"/>
                </a:moveTo>
                <a:cubicBezTo>
                  <a:pt x="57" y="0"/>
                  <a:pt x="57" y="0"/>
                  <a:pt x="57" y="0"/>
                </a:cubicBezTo>
                <a:cubicBezTo>
                  <a:pt x="26" y="0"/>
                  <a:pt x="0" y="25"/>
                  <a:pt x="0" y="56"/>
                </a:cubicBezTo>
                <a:cubicBezTo>
                  <a:pt x="0" y="567"/>
                  <a:pt x="0" y="567"/>
                  <a:pt x="0" y="567"/>
                </a:cubicBezTo>
                <a:cubicBezTo>
                  <a:pt x="0" y="760"/>
                  <a:pt x="0" y="760"/>
                  <a:pt x="0" y="760"/>
                </a:cubicBezTo>
                <a:cubicBezTo>
                  <a:pt x="2" y="653"/>
                  <a:pt x="88" y="568"/>
                  <a:pt x="195" y="567"/>
                </a:cubicBezTo>
                <a:cubicBezTo>
                  <a:pt x="2901" y="567"/>
                  <a:pt x="2901" y="567"/>
                  <a:pt x="2901" y="567"/>
                </a:cubicBezTo>
                <a:cubicBezTo>
                  <a:pt x="2932" y="567"/>
                  <a:pt x="2958" y="542"/>
                  <a:pt x="2958" y="511"/>
                </a:cubicBezTo>
                <a:cubicBezTo>
                  <a:pt x="2958" y="56"/>
                  <a:pt x="2958" y="56"/>
                  <a:pt x="2958" y="56"/>
                </a:cubicBezTo>
                <a:cubicBezTo>
                  <a:pt x="2958" y="25"/>
                  <a:pt x="2932" y="0"/>
                  <a:pt x="2901" y="0"/>
                </a:cubicBezTo>
                <a:close/>
              </a:path>
            </a:pathLst>
          </a:custGeom>
          <a:solidFill>
            <a:srgbClr val="00AA72"/>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tle 10">
            <a:extLst>
              <a:ext uri="{FF2B5EF4-FFF2-40B4-BE49-F238E27FC236}">
                <a16:creationId xmlns:a16="http://schemas.microsoft.com/office/drawing/2014/main" id="{6630A878-C630-4E1C-81A4-16D2B4918F59}"/>
              </a:ext>
            </a:extLst>
          </p:cNvPr>
          <p:cNvSpPr>
            <a:spLocks noGrp="1"/>
          </p:cNvSpPr>
          <p:nvPr>
            <p:ph type="title" hasCustomPrompt="1"/>
          </p:nvPr>
        </p:nvSpPr>
        <p:spPr>
          <a:xfrm>
            <a:off x="517680" y="2538639"/>
            <a:ext cx="9388800" cy="1803600"/>
          </a:xfrm>
          <a:prstGeom prst="rect">
            <a:avLst/>
          </a:prstGeom>
          <a:noFill/>
        </p:spPr>
        <p:txBody>
          <a:bodyPr lIns="774000"/>
          <a:lstStyle>
            <a:lvl1pPr>
              <a:defRPr sz="3600">
                <a:solidFill>
                  <a:schemeClr val="bg1"/>
                </a:solidFill>
              </a:defRPr>
            </a:lvl1pPr>
          </a:lstStyle>
          <a:p>
            <a:r>
              <a:rPr lang="nl-NL" noProof="0" dirty="0"/>
              <a:t>Klik om einddia titel toe te voegen</a:t>
            </a:r>
          </a:p>
        </p:txBody>
      </p:sp>
    </p:spTree>
    <p:extLst>
      <p:ext uri="{BB962C8B-B14F-4D97-AF65-F5344CB8AC3E}">
        <p14:creationId xmlns:p14="http://schemas.microsoft.com/office/powerpoint/2010/main" val="242801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Divider">
  <p:cSld name="1_Divider">
    <p:bg>
      <p:bgPr>
        <a:solidFill>
          <a:schemeClr val="lt1"/>
        </a:solidFill>
        <a:effectLst/>
      </p:bgPr>
    </p:bg>
    <p:spTree>
      <p:nvGrpSpPr>
        <p:cNvPr id="1" name="Shape 113"/>
        <p:cNvGrpSpPr/>
        <p:nvPr/>
      </p:nvGrpSpPr>
      <p:grpSpPr>
        <a:xfrm>
          <a:off x="0" y="0"/>
          <a:ext cx="0" cy="0"/>
          <a:chOff x="0" y="0"/>
          <a:chExt cx="0" cy="0"/>
        </a:xfrm>
      </p:grpSpPr>
      <p:sp>
        <p:nvSpPr>
          <p:cNvPr id="114" name="Google Shape;114;p76"/>
          <p:cNvSpPr txBox="1">
            <a:spLocks noGrp="1"/>
          </p:cNvSpPr>
          <p:nvPr>
            <p:ph type="title"/>
          </p:nvPr>
        </p:nvSpPr>
        <p:spPr>
          <a:xfrm>
            <a:off x="503999" y="254794"/>
            <a:ext cx="11185200" cy="104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400"/>
              <a:buFont typeface="Open Sans"/>
              <a:buNone/>
              <a:defRPr sz="2400" b="1">
                <a:solidFill>
                  <a:schemeClr val="dk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76"/>
          <p:cNvSpPr>
            <a:spLocks noGrp="1"/>
          </p:cNvSpPr>
          <p:nvPr>
            <p:ph type="pic" idx="2"/>
          </p:nvPr>
        </p:nvSpPr>
        <p:spPr>
          <a:xfrm>
            <a:off x="0" y="1552574"/>
            <a:ext cx="12192000" cy="5305425"/>
          </a:xfrm>
          <a:prstGeom prst="rect">
            <a:avLst/>
          </a:prstGeom>
          <a:solidFill>
            <a:srgbClr val="FFFFFF"/>
          </a:solidFill>
          <a:ln>
            <a:noFill/>
          </a:ln>
        </p:spPr>
      </p:sp>
    </p:spTree>
    <p:extLst>
      <p:ext uri="{BB962C8B-B14F-4D97-AF65-F5344CB8AC3E}">
        <p14:creationId xmlns:p14="http://schemas.microsoft.com/office/powerpoint/2010/main" val="326194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D471F6-1422-446A-B9AF-99237AB65FAD}"/>
              </a:ext>
            </a:extLst>
          </p:cNvPr>
          <p:cNvSpPr/>
          <p:nvPr userDrawn="1"/>
        </p:nvSpPr>
        <p:spPr>
          <a:xfrm>
            <a:off x="0" y="0"/>
            <a:ext cx="12192000"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4EB67FBE-361F-4866-83F7-D6840F93D3F3}"/>
              </a:ext>
            </a:extLst>
          </p:cNvPr>
          <p:cNvSpPr>
            <a:spLocks noGrp="1"/>
          </p:cNvSpPr>
          <p:nvPr>
            <p:ph type="body" sz="quarter" idx="11" hasCustomPrompt="1"/>
          </p:nvPr>
        </p:nvSpPr>
        <p:spPr>
          <a:xfrm>
            <a:off x="5305633" y="4583724"/>
            <a:ext cx="6391067" cy="949042"/>
          </a:xfrm>
          <a:effectLst/>
        </p:spPr>
        <p:txBody>
          <a:bodyPr lIns="360000">
            <a:noAutofit/>
          </a:bodyPr>
          <a:lstStyle>
            <a:lvl1pPr marL="0" indent="0">
              <a:lnSpc>
                <a:spcPct val="105000"/>
              </a:lnSpc>
              <a:buFont typeface="Arial" panose="020B0604020202020204" pitchFamily="34" charset="0"/>
              <a:buNone/>
              <a:defRPr sz="2400" spc="70" baseline="0">
                <a:solidFill>
                  <a:srgbClr val="4149A8"/>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lnSpc>
                <a:spcPct val="105000"/>
              </a:lnSpc>
              <a:buNone/>
              <a:defRPr spc="50" baseline="0">
                <a:solidFill>
                  <a:srgbClr val="4149A8"/>
                </a:solidFill>
              </a:defRPr>
            </a:lvl2pPr>
          </a:lstStyle>
          <a:p>
            <a:pPr lvl="0"/>
            <a:r>
              <a:rPr lang="nl-NL" noProof="0" dirty="0"/>
              <a:t>Naam van de spreker</a:t>
            </a:r>
          </a:p>
          <a:p>
            <a:pPr lvl="1"/>
            <a:r>
              <a:rPr lang="nl-NL" noProof="0" dirty="0"/>
              <a:t>Titel van de spreker</a:t>
            </a:r>
          </a:p>
        </p:txBody>
      </p:sp>
      <p:sp>
        <p:nvSpPr>
          <p:cNvPr id="9" name="Freeform: Shape 8">
            <a:extLst>
              <a:ext uri="{FF2B5EF4-FFF2-40B4-BE49-F238E27FC236}">
                <a16:creationId xmlns:a16="http://schemas.microsoft.com/office/drawing/2014/main" id="{BB764D7A-EA2F-401E-82B5-F07B1EF1F87F}"/>
              </a:ext>
            </a:extLst>
          </p:cNvPr>
          <p:cNvSpPr/>
          <p:nvPr userDrawn="1"/>
        </p:nvSpPr>
        <p:spPr>
          <a:xfrm>
            <a:off x="5305634" y="727865"/>
            <a:ext cx="6391066" cy="4084305"/>
          </a:xfrm>
          <a:custGeom>
            <a:avLst/>
            <a:gdLst>
              <a:gd name="connsiteX0" fmla="*/ 190509 w 6391066"/>
              <a:gd name="connsiteY0" fmla="*/ 0 h 4084305"/>
              <a:gd name="connsiteX1" fmla="*/ 6200557 w 6391066"/>
              <a:gd name="connsiteY1" fmla="*/ 0 h 4084305"/>
              <a:gd name="connsiteX2" fmla="*/ 6391066 w 6391066"/>
              <a:gd name="connsiteY2" fmla="*/ 190509 h 4084305"/>
              <a:gd name="connsiteX3" fmla="*/ 6391066 w 6391066"/>
              <a:gd name="connsiteY3" fmla="*/ 3281493 h 4084305"/>
              <a:gd name="connsiteX4" fmla="*/ 6200557 w 6391066"/>
              <a:gd name="connsiteY4" fmla="*/ 3472002 h 4084305"/>
              <a:gd name="connsiteX5" fmla="*/ 591934 w 6391066"/>
              <a:gd name="connsiteY5" fmla="*/ 3472002 h 4084305"/>
              <a:gd name="connsiteX6" fmla="*/ 495100 w 6391066"/>
              <a:gd name="connsiteY6" fmla="*/ 3482449 h 4084305"/>
              <a:gd name="connsiteX7" fmla="*/ 6 w 6391066"/>
              <a:gd name="connsiteY7" fmla="*/ 4084305 h 4084305"/>
              <a:gd name="connsiteX8" fmla="*/ 6 w 6391066"/>
              <a:gd name="connsiteY8" fmla="*/ 3469088 h 4084305"/>
              <a:gd name="connsiteX9" fmla="*/ 6 w 6391066"/>
              <a:gd name="connsiteY9" fmla="*/ 3301318 h 4084305"/>
              <a:gd name="connsiteX10" fmla="*/ 6 w 6391066"/>
              <a:gd name="connsiteY10" fmla="*/ 3281523 h 4084305"/>
              <a:gd name="connsiteX11" fmla="*/ 0 w 6391066"/>
              <a:gd name="connsiteY11" fmla="*/ 3281493 h 4084305"/>
              <a:gd name="connsiteX12" fmla="*/ 0 w 6391066"/>
              <a:gd name="connsiteY12" fmla="*/ 190509 h 4084305"/>
              <a:gd name="connsiteX13" fmla="*/ 190509 w 6391066"/>
              <a:gd name="connsiteY13" fmla="*/ 0 h 408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1066" h="4084305">
                <a:moveTo>
                  <a:pt x="190509" y="0"/>
                </a:moveTo>
                <a:lnTo>
                  <a:pt x="6200557" y="0"/>
                </a:lnTo>
                <a:cubicBezTo>
                  <a:pt x="6305772" y="0"/>
                  <a:pt x="6391066" y="85294"/>
                  <a:pt x="6391066" y="190509"/>
                </a:cubicBezTo>
                <a:lnTo>
                  <a:pt x="6391066" y="3281493"/>
                </a:lnTo>
                <a:cubicBezTo>
                  <a:pt x="6391066" y="3386708"/>
                  <a:pt x="6305772" y="3472002"/>
                  <a:pt x="6200557" y="3472002"/>
                </a:cubicBezTo>
                <a:lnTo>
                  <a:pt x="591934" y="3472002"/>
                </a:lnTo>
                <a:lnTo>
                  <a:pt x="495100" y="3482449"/>
                </a:lnTo>
                <a:cubicBezTo>
                  <a:pt x="215246" y="3541109"/>
                  <a:pt x="5561" y="3785861"/>
                  <a:pt x="6" y="4084305"/>
                </a:cubicBezTo>
                <a:cubicBezTo>
                  <a:pt x="6" y="4084305"/>
                  <a:pt x="6" y="4084305"/>
                  <a:pt x="6" y="3469088"/>
                </a:cubicBezTo>
                <a:cubicBezTo>
                  <a:pt x="6" y="3469088"/>
                  <a:pt x="6" y="3469088"/>
                  <a:pt x="6" y="3301318"/>
                </a:cubicBezTo>
                <a:lnTo>
                  <a:pt x="6" y="3281523"/>
                </a:lnTo>
                <a:lnTo>
                  <a:pt x="0" y="3281493"/>
                </a:lnTo>
                <a:lnTo>
                  <a:pt x="0" y="190509"/>
                </a:lnTo>
                <a:cubicBezTo>
                  <a:pt x="0" y="85294"/>
                  <a:pt x="85294" y="0"/>
                  <a:pt x="190509" y="0"/>
                </a:cubicBezTo>
                <a:close/>
              </a:path>
            </a:pathLst>
          </a:custGeom>
          <a:solidFill>
            <a:srgbClr val="00AA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itle 3">
            <a:extLst>
              <a:ext uri="{FF2B5EF4-FFF2-40B4-BE49-F238E27FC236}">
                <a16:creationId xmlns:a16="http://schemas.microsoft.com/office/drawing/2014/main" id="{7256B702-F8F9-4C85-B624-20A9B1006CE6}"/>
              </a:ext>
            </a:extLst>
          </p:cNvPr>
          <p:cNvSpPr>
            <a:spLocks noGrp="1"/>
          </p:cNvSpPr>
          <p:nvPr>
            <p:ph type="title" hasCustomPrompt="1"/>
          </p:nvPr>
        </p:nvSpPr>
        <p:spPr>
          <a:xfrm>
            <a:off x="5305633" y="727865"/>
            <a:ext cx="6391066" cy="2209303"/>
          </a:xfrm>
          <a:prstGeom prst="rect">
            <a:avLst/>
          </a:prstGeom>
          <a:noFill/>
          <a:effectLst/>
        </p:spPr>
        <p:txBody>
          <a:bodyPr lIns="360000" tIns="360000" rIns="360000" bIns="180000" anchor="t" anchorCtr="0">
            <a:noAutofit/>
          </a:bodyPr>
          <a:lstStyle>
            <a:lvl1pPr>
              <a:defRPr sz="40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nl-NL" noProof="0" dirty="0"/>
              <a:t>Klik om presentatie titel toe te voegen</a:t>
            </a:r>
          </a:p>
        </p:txBody>
      </p:sp>
      <p:sp>
        <p:nvSpPr>
          <p:cNvPr id="15" name="Text Placeholder 6">
            <a:extLst>
              <a:ext uri="{FF2B5EF4-FFF2-40B4-BE49-F238E27FC236}">
                <a16:creationId xmlns:a16="http://schemas.microsoft.com/office/drawing/2014/main" id="{B95CF66A-1257-40CE-B03B-E625AFE45770}"/>
              </a:ext>
            </a:extLst>
          </p:cNvPr>
          <p:cNvSpPr>
            <a:spLocks noGrp="1"/>
          </p:cNvSpPr>
          <p:nvPr>
            <p:ph type="body" sz="quarter" idx="10" hasCustomPrompt="1"/>
          </p:nvPr>
        </p:nvSpPr>
        <p:spPr>
          <a:xfrm>
            <a:off x="5305703" y="2937168"/>
            <a:ext cx="6382777" cy="1135108"/>
          </a:xfrm>
          <a:effectLst/>
        </p:spPr>
        <p:txBody>
          <a:bodyPr lIns="360000" tIns="180000" rIns="360000" bIns="360000">
            <a:noAutofit/>
          </a:bodyPr>
          <a:lstStyle>
            <a:lvl1pPr marL="0" indent="0">
              <a:buFont typeface="Arial" panose="020B0604020202020204" pitchFamily="34" charset="0"/>
              <a:buNone/>
              <a:defRPr>
                <a:solidFill>
                  <a:schemeClr val="bg1"/>
                </a:solidFill>
              </a:defRPr>
            </a:lvl1pPr>
          </a:lstStyle>
          <a:p>
            <a:pPr>
              <a:lnSpc>
                <a:spcPct val="85000"/>
              </a:lnSpc>
            </a:pPr>
            <a:r>
              <a:rPr lang="nl-NL" sz="2000" dirty="0">
                <a:latin typeface="+mj-lt"/>
              </a:rPr>
              <a:t>Klik om subtitel toe te voegen</a:t>
            </a:r>
          </a:p>
        </p:txBody>
      </p:sp>
    </p:spTree>
    <p:extLst>
      <p:ext uri="{BB962C8B-B14F-4D97-AF65-F5344CB8AC3E}">
        <p14:creationId xmlns:p14="http://schemas.microsoft.com/office/powerpoint/2010/main" val="3698584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 met 2-koloms inhoud">
  <p:cSld name="1_Titel met 2-koloms inhoud">
    <p:bg>
      <p:bgPr>
        <a:solidFill>
          <a:schemeClr val="lt1"/>
        </a:solidFill>
        <a:effectLst/>
      </p:bgPr>
    </p:bg>
    <p:spTree>
      <p:nvGrpSpPr>
        <p:cNvPr id="1" name="Shape 19"/>
        <p:cNvGrpSpPr/>
        <p:nvPr/>
      </p:nvGrpSpPr>
      <p:grpSpPr>
        <a:xfrm>
          <a:off x="0" y="0"/>
          <a:ext cx="0" cy="0"/>
          <a:chOff x="0" y="0"/>
          <a:chExt cx="0" cy="0"/>
        </a:xfrm>
      </p:grpSpPr>
      <p:sp>
        <p:nvSpPr>
          <p:cNvPr id="20" name="Google Shape;20;p61"/>
          <p:cNvSpPr txBox="1">
            <a:spLocks noGrp="1"/>
          </p:cNvSpPr>
          <p:nvPr>
            <p:ph type="title"/>
          </p:nvPr>
        </p:nvSpPr>
        <p:spPr>
          <a:xfrm>
            <a:off x="503999" y="254794"/>
            <a:ext cx="11185200" cy="104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1"/>
          <p:cNvSpPr txBox="1">
            <a:spLocks noGrp="1"/>
          </p:cNvSpPr>
          <p:nvPr>
            <p:ph type="body" idx="1"/>
          </p:nvPr>
        </p:nvSpPr>
        <p:spPr>
          <a:xfrm>
            <a:off x="504000" y="1562400"/>
            <a:ext cx="5432400" cy="4417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3000"/>
              <a:buNone/>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20039" algn="l">
              <a:lnSpc>
                <a:spcPct val="100000"/>
              </a:lnSpc>
              <a:spcBef>
                <a:spcPts val="0"/>
              </a:spcBef>
              <a:spcAft>
                <a:spcPts val="0"/>
              </a:spcAft>
              <a:buSzPts val="1440"/>
              <a:buChar char="•"/>
              <a:defRPr/>
            </a:lvl4pPr>
            <a:lvl5pPr marL="2286000" lvl="4" indent="-308610" algn="l">
              <a:lnSpc>
                <a:spcPct val="100000"/>
              </a:lnSpc>
              <a:spcBef>
                <a:spcPts val="0"/>
              </a:spcBef>
              <a:spcAft>
                <a:spcPts val="0"/>
              </a:spcAft>
              <a:buSzPts val="126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42900" algn="l">
              <a:lnSpc>
                <a:spcPct val="100000"/>
              </a:lnSpc>
              <a:spcBef>
                <a:spcPts val="0"/>
              </a:spcBef>
              <a:spcAft>
                <a:spcPts val="0"/>
              </a:spcAft>
              <a:buSzPts val="1800"/>
              <a:buChar char="‒"/>
              <a:defRPr/>
            </a:lvl8pPr>
            <a:lvl9pPr marL="4114800" lvl="8" indent="-317500" algn="l">
              <a:lnSpc>
                <a:spcPct val="100000"/>
              </a:lnSpc>
              <a:spcBef>
                <a:spcPts val="0"/>
              </a:spcBef>
              <a:spcAft>
                <a:spcPts val="0"/>
              </a:spcAft>
              <a:buSzPts val="1400"/>
              <a:buChar char="‒"/>
              <a:defRPr/>
            </a:lvl9pPr>
          </a:lstStyle>
          <a:p>
            <a:endParaRPr/>
          </a:p>
        </p:txBody>
      </p:sp>
      <p:sp>
        <p:nvSpPr>
          <p:cNvPr id="22" name="Google Shape;22;p61"/>
          <p:cNvSpPr txBox="1">
            <a:spLocks noGrp="1"/>
          </p:cNvSpPr>
          <p:nvPr>
            <p:ph type="body" idx="2"/>
          </p:nvPr>
        </p:nvSpPr>
        <p:spPr>
          <a:xfrm>
            <a:off x="6256800" y="1562400"/>
            <a:ext cx="5432400" cy="4417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3000"/>
              <a:buNone/>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20039" algn="l">
              <a:lnSpc>
                <a:spcPct val="100000"/>
              </a:lnSpc>
              <a:spcBef>
                <a:spcPts val="0"/>
              </a:spcBef>
              <a:spcAft>
                <a:spcPts val="0"/>
              </a:spcAft>
              <a:buSzPts val="1440"/>
              <a:buChar char="•"/>
              <a:defRPr/>
            </a:lvl4pPr>
            <a:lvl5pPr marL="2286000" lvl="4" indent="-308610" algn="l">
              <a:lnSpc>
                <a:spcPct val="100000"/>
              </a:lnSpc>
              <a:spcBef>
                <a:spcPts val="0"/>
              </a:spcBef>
              <a:spcAft>
                <a:spcPts val="0"/>
              </a:spcAft>
              <a:buSzPts val="126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42900" algn="l">
              <a:lnSpc>
                <a:spcPct val="100000"/>
              </a:lnSpc>
              <a:spcBef>
                <a:spcPts val="0"/>
              </a:spcBef>
              <a:spcAft>
                <a:spcPts val="0"/>
              </a:spcAft>
              <a:buSzPts val="1800"/>
              <a:buChar char="‒"/>
              <a:defRPr/>
            </a:lvl8pPr>
            <a:lvl9pPr marL="4114800" lvl="8" indent="-317500" algn="l">
              <a:lnSpc>
                <a:spcPct val="100000"/>
              </a:lnSpc>
              <a:spcBef>
                <a:spcPts val="0"/>
              </a:spcBef>
              <a:spcAft>
                <a:spcPts val="0"/>
              </a:spcAft>
              <a:buSzPts val="1400"/>
              <a:buChar char="‒"/>
              <a:defRPr/>
            </a:lvl9pPr>
          </a:lstStyle>
          <a:p>
            <a:endParaRPr/>
          </a:p>
        </p:txBody>
      </p:sp>
      <p:sp>
        <p:nvSpPr>
          <p:cNvPr id="23" name="Google Shape;23;p61"/>
          <p:cNvSpPr txBox="1">
            <a:spLocks noGrp="1"/>
          </p:cNvSpPr>
          <p:nvPr>
            <p:ph type="sldNum" idx="12"/>
          </p:nvPr>
        </p:nvSpPr>
        <p:spPr>
          <a:xfrm>
            <a:off x="503999" y="6461967"/>
            <a:ext cx="318326" cy="153888"/>
          </a:xfrm>
          <a:prstGeom prst="rect">
            <a:avLst/>
          </a:prstGeom>
          <a:noFill/>
          <a:ln>
            <a:noFill/>
          </a:ln>
        </p:spPr>
        <p:txBody>
          <a:bodyPr spcFirstLastPara="1" wrap="square" lIns="0" tIns="0" rIns="0" bIns="0" anchor="ctr" anchorCtr="0">
            <a:spAutoFit/>
          </a:bodyPr>
          <a:lstStyle>
            <a:lvl1pPr marL="0" lvl="0" indent="0" algn="l">
              <a:spcBef>
                <a:spcPts val="0"/>
              </a:spcBef>
              <a:buNone/>
              <a:defRPr sz="1000" b="0" i="0" u="none" strike="noStrike" cap="none">
                <a:solidFill>
                  <a:schemeClr val="dk1"/>
                </a:solidFill>
                <a:latin typeface="Open Sans"/>
                <a:ea typeface="Open Sans"/>
                <a:cs typeface="Open Sans"/>
                <a:sym typeface="Open Sans"/>
              </a:defRPr>
            </a:lvl1pPr>
            <a:lvl2pPr marL="0" lvl="1" indent="0" algn="l">
              <a:spcBef>
                <a:spcPts val="0"/>
              </a:spcBef>
              <a:buNone/>
              <a:defRPr sz="1000" b="0" i="0" u="none" strike="noStrike" cap="none">
                <a:solidFill>
                  <a:schemeClr val="dk1"/>
                </a:solidFill>
                <a:latin typeface="Open Sans"/>
                <a:ea typeface="Open Sans"/>
                <a:cs typeface="Open Sans"/>
                <a:sym typeface="Open Sans"/>
              </a:defRPr>
            </a:lvl2pPr>
            <a:lvl3pPr marL="0" lvl="2" indent="0" algn="l">
              <a:spcBef>
                <a:spcPts val="0"/>
              </a:spcBef>
              <a:buNone/>
              <a:defRPr sz="1000" b="0" i="0" u="none" strike="noStrike" cap="none">
                <a:solidFill>
                  <a:schemeClr val="dk1"/>
                </a:solidFill>
                <a:latin typeface="Open Sans"/>
                <a:ea typeface="Open Sans"/>
                <a:cs typeface="Open Sans"/>
                <a:sym typeface="Open Sans"/>
              </a:defRPr>
            </a:lvl3pPr>
            <a:lvl4pPr marL="0" lvl="3" indent="0" algn="l">
              <a:spcBef>
                <a:spcPts val="0"/>
              </a:spcBef>
              <a:buNone/>
              <a:defRPr sz="1000" b="0" i="0" u="none" strike="noStrike" cap="none">
                <a:solidFill>
                  <a:schemeClr val="dk1"/>
                </a:solidFill>
                <a:latin typeface="Open Sans"/>
                <a:ea typeface="Open Sans"/>
                <a:cs typeface="Open Sans"/>
                <a:sym typeface="Open Sans"/>
              </a:defRPr>
            </a:lvl4pPr>
            <a:lvl5pPr marL="0" lvl="4" indent="0" algn="l">
              <a:spcBef>
                <a:spcPts val="0"/>
              </a:spcBef>
              <a:buNone/>
              <a:defRPr sz="1000" b="0" i="0" u="none" strike="noStrike" cap="none">
                <a:solidFill>
                  <a:schemeClr val="dk1"/>
                </a:solidFill>
                <a:latin typeface="Open Sans"/>
                <a:ea typeface="Open Sans"/>
                <a:cs typeface="Open Sans"/>
                <a:sym typeface="Open Sans"/>
              </a:defRPr>
            </a:lvl5pPr>
            <a:lvl6pPr marL="0" lvl="5" indent="0" algn="l">
              <a:spcBef>
                <a:spcPts val="0"/>
              </a:spcBef>
              <a:buNone/>
              <a:defRPr sz="1000" b="0" i="0" u="none" strike="noStrike" cap="none">
                <a:solidFill>
                  <a:schemeClr val="dk1"/>
                </a:solidFill>
                <a:latin typeface="Open Sans"/>
                <a:ea typeface="Open Sans"/>
                <a:cs typeface="Open Sans"/>
                <a:sym typeface="Open Sans"/>
              </a:defRPr>
            </a:lvl6pPr>
            <a:lvl7pPr marL="0" lvl="6" indent="0" algn="l">
              <a:spcBef>
                <a:spcPts val="0"/>
              </a:spcBef>
              <a:buNone/>
              <a:defRPr sz="1000" b="0" i="0" u="none" strike="noStrike" cap="none">
                <a:solidFill>
                  <a:schemeClr val="dk1"/>
                </a:solidFill>
                <a:latin typeface="Open Sans"/>
                <a:ea typeface="Open Sans"/>
                <a:cs typeface="Open Sans"/>
                <a:sym typeface="Open Sans"/>
              </a:defRPr>
            </a:lvl7pPr>
            <a:lvl8pPr marL="0" lvl="7" indent="0" algn="l">
              <a:spcBef>
                <a:spcPts val="0"/>
              </a:spcBef>
              <a:buNone/>
              <a:defRPr sz="1000" b="0" i="0" u="none" strike="noStrike" cap="none">
                <a:solidFill>
                  <a:schemeClr val="dk1"/>
                </a:solidFill>
                <a:latin typeface="Open Sans"/>
                <a:ea typeface="Open Sans"/>
                <a:cs typeface="Open Sans"/>
                <a:sym typeface="Open Sans"/>
              </a:defRPr>
            </a:lvl8pPr>
            <a:lvl9pPr marL="0" lvl="8" indent="0" algn="l">
              <a:spcBef>
                <a:spcPts val="0"/>
              </a:spcBef>
              <a:buNone/>
              <a:defRPr sz="1000" b="0" i="0" u="none" strike="noStrike" cap="none">
                <a:solidFill>
                  <a:schemeClr val="dk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86945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5 punten)">
    <p:bg>
      <p:bgPr>
        <a:solidFill>
          <a:schemeClr val="bg1"/>
        </a:solidFill>
        <a:effectLst/>
      </p:bgPr>
    </p:bg>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22B807BE-FBFC-49BB-B146-8F7A0785DC8F}"/>
              </a:ext>
            </a:extLst>
          </p:cNvPr>
          <p:cNvSpPr>
            <a:spLocks noGrp="1"/>
          </p:cNvSpPr>
          <p:nvPr>
            <p:ph type="body" sz="quarter" idx="22" hasCustomPrompt="1"/>
          </p:nvPr>
        </p:nvSpPr>
        <p:spPr>
          <a:xfrm>
            <a:off x="503999" y="1573213"/>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28" name="Text Placeholder 27">
            <a:extLst>
              <a:ext uri="{FF2B5EF4-FFF2-40B4-BE49-F238E27FC236}">
                <a16:creationId xmlns:a16="http://schemas.microsoft.com/office/drawing/2014/main" id="{3DDD05F3-DA93-4926-A1C5-AD3A33F4BD14}"/>
              </a:ext>
            </a:extLst>
          </p:cNvPr>
          <p:cNvSpPr>
            <a:spLocks noGrp="1"/>
          </p:cNvSpPr>
          <p:nvPr>
            <p:ph type="body" sz="quarter" idx="23" hasCustomPrompt="1"/>
          </p:nvPr>
        </p:nvSpPr>
        <p:spPr>
          <a:xfrm>
            <a:off x="503999" y="5055003"/>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29" name="Text Placeholder 28">
            <a:extLst>
              <a:ext uri="{FF2B5EF4-FFF2-40B4-BE49-F238E27FC236}">
                <a16:creationId xmlns:a16="http://schemas.microsoft.com/office/drawing/2014/main" id="{EEF7BEDA-390B-4623-92AE-EB2C10FDB7D5}"/>
              </a:ext>
            </a:extLst>
          </p:cNvPr>
          <p:cNvSpPr>
            <a:spLocks noGrp="1"/>
          </p:cNvSpPr>
          <p:nvPr>
            <p:ph type="body" sz="quarter" idx="24" hasCustomPrompt="1"/>
          </p:nvPr>
        </p:nvSpPr>
        <p:spPr>
          <a:xfrm>
            <a:off x="503999" y="4184556"/>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30" name="Text Placeholder 29">
            <a:extLst>
              <a:ext uri="{FF2B5EF4-FFF2-40B4-BE49-F238E27FC236}">
                <a16:creationId xmlns:a16="http://schemas.microsoft.com/office/drawing/2014/main" id="{EF1602D4-F4D0-40C3-91BD-251A0C1607EE}"/>
              </a:ext>
            </a:extLst>
          </p:cNvPr>
          <p:cNvSpPr>
            <a:spLocks noGrp="1"/>
          </p:cNvSpPr>
          <p:nvPr>
            <p:ph type="body" sz="quarter" idx="25" hasCustomPrompt="1"/>
          </p:nvPr>
        </p:nvSpPr>
        <p:spPr>
          <a:xfrm>
            <a:off x="503999" y="3314109"/>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31" name="Text Placeholder 30">
            <a:extLst>
              <a:ext uri="{FF2B5EF4-FFF2-40B4-BE49-F238E27FC236}">
                <a16:creationId xmlns:a16="http://schemas.microsoft.com/office/drawing/2014/main" id="{0D1DC769-F26D-4F97-BA62-328D9E4DA1F0}"/>
              </a:ext>
            </a:extLst>
          </p:cNvPr>
          <p:cNvSpPr>
            <a:spLocks noGrp="1"/>
          </p:cNvSpPr>
          <p:nvPr>
            <p:ph type="body" sz="quarter" idx="26" hasCustomPrompt="1"/>
          </p:nvPr>
        </p:nvSpPr>
        <p:spPr>
          <a:xfrm>
            <a:off x="503999" y="2443661"/>
            <a:ext cx="11184002"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2" name="Title 1">
            <a:extLst>
              <a:ext uri="{FF2B5EF4-FFF2-40B4-BE49-F238E27FC236}">
                <a16:creationId xmlns:a16="http://schemas.microsoft.com/office/drawing/2014/main" id="{5145E0E2-6894-4266-81F5-0E6B7E2E6C9E}"/>
              </a:ext>
            </a:extLst>
          </p:cNvPr>
          <p:cNvSpPr>
            <a:spLocks noGrp="1"/>
          </p:cNvSpPr>
          <p:nvPr>
            <p:ph type="title" hasCustomPrompt="1"/>
          </p:nvPr>
        </p:nvSpPr>
        <p:spPr/>
        <p:txBody>
          <a:bodyPr/>
          <a:lstStyle>
            <a:lvl1pPr>
              <a:defRPr/>
            </a:lvl1pPr>
          </a:lstStyle>
          <a:p>
            <a:r>
              <a:rPr lang="nl-NL" noProof="0" dirty="0"/>
              <a:t>Klik om titel toe te voegen</a:t>
            </a:r>
            <a:endParaRPr lang="en-GB" dirty="0"/>
          </a:p>
        </p:txBody>
      </p:sp>
      <p:sp>
        <p:nvSpPr>
          <p:cNvPr id="4" name="Slide Number Placeholder 3">
            <a:extLst>
              <a:ext uri="{FF2B5EF4-FFF2-40B4-BE49-F238E27FC236}">
                <a16:creationId xmlns:a16="http://schemas.microsoft.com/office/drawing/2014/main" id="{C831C868-284D-43D9-BB69-60C6FBF803D2}"/>
              </a:ext>
            </a:extLst>
          </p:cNvPr>
          <p:cNvSpPr>
            <a:spLocks noGrp="1"/>
          </p:cNvSpPr>
          <p:nvPr>
            <p:ph type="sldNum" sz="quarter" idx="11"/>
          </p:nvPr>
        </p:nvSpPr>
        <p:spPr/>
        <p:txBody>
          <a:bodyPr/>
          <a:lstStyle/>
          <a:p>
            <a:pPr algn="l"/>
            <a:fld id="{AAE150CC-0EC0-4677-818F-64AFD6E91A3B}" type="slidenum">
              <a:rPr lang="nl-NL" smtClean="0"/>
              <a:pPr algn="l"/>
              <a:t>‹nr.›</a:t>
            </a:fld>
            <a:endParaRPr lang="nl-NL" dirty="0"/>
          </a:p>
        </p:txBody>
      </p:sp>
      <p:sp>
        <p:nvSpPr>
          <p:cNvPr id="22" name="Text Placeholder 21">
            <a:extLst>
              <a:ext uri="{FF2B5EF4-FFF2-40B4-BE49-F238E27FC236}">
                <a16:creationId xmlns:a16="http://schemas.microsoft.com/office/drawing/2014/main" id="{E949F807-281A-4235-9474-BC4C085BF0F2}"/>
              </a:ext>
            </a:extLst>
          </p:cNvPr>
          <p:cNvSpPr>
            <a:spLocks noGrp="1"/>
          </p:cNvSpPr>
          <p:nvPr>
            <p:ph type="body" sz="quarter" idx="12" hasCustomPrompt="1"/>
          </p:nvPr>
        </p:nvSpPr>
        <p:spPr>
          <a:xfrm>
            <a:off x="503999" y="1573213"/>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23" name="Text Placeholder 21">
            <a:extLst>
              <a:ext uri="{FF2B5EF4-FFF2-40B4-BE49-F238E27FC236}">
                <a16:creationId xmlns:a16="http://schemas.microsoft.com/office/drawing/2014/main" id="{42EE570B-FB4D-4A08-A3F6-1C882597C779}"/>
              </a:ext>
            </a:extLst>
          </p:cNvPr>
          <p:cNvSpPr>
            <a:spLocks noGrp="1"/>
          </p:cNvSpPr>
          <p:nvPr>
            <p:ph type="body" sz="quarter" idx="13" hasCustomPrompt="1"/>
          </p:nvPr>
        </p:nvSpPr>
        <p:spPr>
          <a:xfrm>
            <a:off x="503999" y="505323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24" name="Text Placeholder 21">
            <a:extLst>
              <a:ext uri="{FF2B5EF4-FFF2-40B4-BE49-F238E27FC236}">
                <a16:creationId xmlns:a16="http://schemas.microsoft.com/office/drawing/2014/main" id="{35A93E96-5F4A-48DF-81AA-741DFC41C515}"/>
              </a:ext>
            </a:extLst>
          </p:cNvPr>
          <p:cNvSpPr>
            <a:spLocks noGrp="1"/>
          </p:cNvSpPr>
          <p:nvPr>
            <p:ph type="body" sz="quarter" idx="14" hasCustomPrompt="1"/>
          </p:nvPr>
        </p:nvSpPr>
        <p:spPr>
          <a:xfrm>
            <a:off x="503999" y="4183232"/>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25" name="Text Placeholder 21">
            <a:extLst>
              <a:ext uri="{FF2B5EF4-FFF2-40B4-BE49-F238E27FC236}">
                <a16:creationId xmlns:a16="http://schemas.microsoft.com/office/drawing/2014/main" id="{484B6DE0-36FC-4B87-A4A4-1DD0438DECA7}"/>
              </a:ext>
            </a:extLst>
          </p:cNvPr>
          <p:cNvSpPr>
            <a:spLocks noGrp="1"/>
          </p:cNvSpPr>
          <p:nvPr>
            <p:ph type="body" sz="quarter" idx="15" hasCustomPrompt="1"/>
          </p:nvPr>
        </p:nvSpPr>
        <p:spPr>
          <a:xfrm>
            <a:off x="503999" y="3313226"/>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26" name="Text Placeholder 21">
            <a:extLst>
              <a:ext uri="{FF2B5EF4-FFF2-40B4-BE49-F238E27FC236}">
                <a16:creationId xmlns:a16="http://schemas.microsoft.com/office/drawing/2014/main" id="{A43880E1-973D-4FF0-A438-A02D1874946E}"/>
              </a:ext>
            </a:extLst>
          </p:cNvPr>
          <p:cNvSpPr>
            <a:spLocks noGrp="1"/>
          </p:cNvSpPr>
          <p:nvPr>
            <p:ph type="body" sz="quarter" idx="16" hasCustomPrompt="1"/>
          </p:nvPr>
        </p:nvSpPr>
        <p:spPr>
          <a:xfrm>
            <a:off x="503999" y="244321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Tree>
    <p:extLst>
      <p:ext uri="{BB962C8B-B14F-4D97-AF65-F5344CB8AC3E}">
        <p14:creationId xmlns:p14="http://schemas.microsoft.com/office/powerpoint/2010/main" val="309829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0 punten)">
    <p:bg>
      <p:bgPr>
        <a:solidFill>
          <a:schemeClr val="bg1"/>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BBA2BC13-769E-4A5B-94C7-24BDAA158188}"/>
              </a:ext>
            </a:extLst>
          </p:cNvPr>
          <p:cNvSpPr>
            <a:spLocks noGrp="1"/>
          </p:cNvSpPr>
          <p:nvPr>
            <p:ph type="body" sz="quarter" idx="22" hasCustomPrompt="1"/>
          </p:nvPr>
        </p:nvSpPr>
        <p:spPr>
          <a:xfrm>
            <a:off x="503999" y="1573213"/>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4" name="Text Placeholder 53">
            <a:extLst>
              <a:ext uri="{FF2B5EF4-FFF2-40B4-BE49-F238E27FC236}">
                <a16:creationId xmlns:a16="http://schemas.microsoft.com/office/drawing/2014/main" id="{016BECD2-A9DC-450D-9E4E-C97B1145484E}"/>
              </a:ext>
            </a:extLst>
          </p:cNvPr>
          <p:cNvSpPr>
            <a:spLocks noGrp="1"/>
          </p:cNvSpPr>
          <p:nvPr>
            <p:ph type="body" sz="quarter" idx="23" hasCustomPrompt="1"/>
          </p:nvPr>
        </p:nvSpPr>
        <p:spPr>
          <a:xfrm>
            <a:off x="503999" y="5055003"/>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5" name="Text Placeholder 54">
            <a:extLst>
              <a:ext uri="{FF2B5EF4-FFF2-40B4-BE49-F238E27FC236}">
                <a16:creationId xmlns:a16="http://schemas.microsoft.com/office/drawing/2014/main" id="{7C6D2941-AE4B-4907-B358-A334A79EB555}"/>
              </a:ext>
            </a:extLst>
          </p:cNvPr>
          <p:cNvSpPr>
            <a:spLocks noGrp="1"/>
          </p:cNvSpPr>
          <p:nvPr>
            <p:ph type="body" sz="quarter" idx="24" hasCustomPrompt="1"/>
          </p:nvPr>
        </p:nvSpPr>
        <p:spPr>
          <a:xfrm>
            <a:off x="503999" y="4184556"/>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6" name="Text Placeholder 55">
            <a:extLst>
              <a:ext uri="{FF2B5EF4-FFF2-40B4-BE49-F238E27FC236}">
                <a16:creationId xmlns:a16="http://schemas.microsoft.com/office/drawing/2014/main" id="{D56F1FA0-E40F-4093-8AF8-3B0FDB2FFE5D}"/>
              </a:ext>
            </a:extLst>
          </p:cNvPr>
          <p:cNvSpPr>
            <a:spLocks noGrp="1"/>
          </p:cNvSpPr>
          <p:nvPr>
            <p:ph type="body" sz="quarter" idx="25" hasCustomPrompt="1"/>
          </p:nvPr>
        </p:nvSpPr>
        <p:spPr>
          <a:xfrm>
            <a:off x="503999" y="3314109"/>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7" name="Text Placeholder 56">
            <a:extLst>
              <a:ext uri="{FF2B5EF4-FFF2-40B4-BE49-F238E27FC236}">
                <a16:creationId xmlns:a16="http://schemas.microsoft.com/office/drawing/2014/main" id="{1A018303-C2FD-4D78-970A-F792883FCE80}"/>
              </a:ext>
            </a:extLst>
          </p:cNvPr>
          <p:cNvSpPr>
            <a:spLocks noGrp="1"/>
          </p:cNvSpPr>
          <p:nvPr>
            <p:ph type="body" sz="quarter" idx="26" hasCustomPrompt="1"/>
          </p:nvPr>
        </p:nvSpPr>
        <p:spPr>
          <a:xfrm>
            <a:off x="503999" y="2443661"/>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8" name="Text Placeholder 57">
            <a:extLst>
              <a:ext uri="{FF2B5EF4-FFF2-40B4-BE49-F238E27FC236}">
                <a16:creationId xmlns:a16="http://schemas.microsoft.com/office/drawing/2014/main" id="{F120724A-9A72-48E5-B89A-77F98A77C525}"/>
              </a:ext>
            </a:extLst>
          </p:cNvPr>
          <p:cNvSpPr>
            <a:spLocks noGrp="1"/>
          </p:cNvSpPr>
          <p:nvPr>
            <p:ph type="body" sz="quarter" idx="27" hasCustomPrompt="1"/>
          </p:nvPr>
        </p:nvSpPr>
        <p:spPr>
          <a:xfrm>
            <a:off x="6289198" y="1573213"/>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59" name="Text Placeholder 58">
            <a:extLst>
              <a:ext uri="{FF2B5EF4-FFF2-40B4-BE49-F238E27FC236}">
                <a16:creationId xmlns:a16="http://schemas.microsoft.com/office/drawing/2014/main" id="{74824CB3-D07A-4C11-92A4-65F82D01E043}"/>
              </a:ext>
            </a:extLst>
          </p:cNvPr>
          <p:cNvSpPr>
            <a:spLocks noGrp="1"/>
          </p:cNvSpPr>
          <p:nvPr>
            <p:ph type="body" sz="quarter" idx="28" hasCustomPrompt="1"/>
          </p:nvPr>
        </p:nvSpPr>
        <p:spPr>
          <a:xfrm>
            <a:off x="6289198" y="5055003"/>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60" name="Text Placeholder 59">
            <a:extLst>
              <a:ext uri="{FF2B5EF4-FFF2-40B4-BE49-F238E27FC236}">
                <a16:creationId xmlns:a16="http://schemas.microsoft.com/office/drawing/2014/main" id="{2882D68B-E49B-4921-90A2-48FFE95E170A}"/>
              </a:ext>
            </a:extLst>
          </p:cNvPr>
          <p:cNvSpPr>
            <a:spLocks noGrp="1"/>
          </p:cNvSpPr>
          <p:nvPr>
            <p:ph type="body" sz="quarter" idx="29" hasCustomPrompt="1"/>
          </p:nvPr>
        </p:nvSpPr>
        <p:spPr>
          <a:xfrm>
            <a:off x="6289198" y="4184556"/>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61" name="Text Placeholder 60">
            <a:extLst>
              <a:ext uri="{FF2B5EF4-FFF2-40B4-BE49-F238E27FC236}">
                <a16:creationId xmlns:a16="http://schemas.microsoft.com/office/drawing/2014/main" id="{EEC3DE27-02E3-44F5-BC38-BF04D8D73C1C}"/>
              </a:ext>
            </a:extLst>
          </p:cNvPr>
          <p:cNvSpPr>
            <a:spLocks noGrp="1"/>
          </p:cNvSpPr>
          <p:nvPr>
            <p:ph type="body" sz="quarter" idx="30" hasCustomPrompt="1"/>
          </p:nvPr>
        </p:nvSpPr>
        <p:spPr>
          <a:xfrm>
            <a:off x="6289198" y="3314109"/>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62" name="Text Placeholder 61">
            <a:extLst>
              <a:ext uri="{FF2B5EF4-FFF2-40B4-BE49-F238E27FC236}">
                <a16:creationId xmlns:a16="http://schemas.microsoft.com/office/drawing/2014/main" id="{274C4BEC-325B-46D2-A8E7-D4F1BF3E04FE}"/>
              </a:ext>
            </a:extLst>
          </p:cNvPr>
          <p:cNvSpPr>
            <a:spLocks noGrp="1"/>
          </p:cNvSpPr>
          <p:nvPr>
            <p:ph type="body" sz="quarter" idx="31" hasCustomPrompt="1"/>
          </p:nvPr>
        </p:nvSpPr>
        <p:spPr>
          <a:xfrm>
            <a:off x="6289198" y="2443661"/>
            <a:ext cx="5400000" cy="675036"/>
          </a:xfrm>
          <a:prstGeom prst="rect">
            <a:avLst/>
          </a:prstGeom>
        </p:spPr>
        <p:txBody>
          <a:bodyPr wrap="square" lIns="792000" tIns="36000" rIns="72000" bIns="36000" anchor="ctr" anchorCtr="0">
            <a:noAutofit/>
          </a:bodyPr>
          <a:lstStyle>
            <a:lvl1pPr>
              <a:defRPr sz="1800">
                <a:latin typeface="+mn-lt"/>
              </a:defRPr>
            </a:lvl1pPr>
          </a:lstStyle>
          <a:p>
            <a:pPr lvl="0"/>
            <a:r>
              <a:rPr lang="en-US" dirty="0"/>
              <a:t>Agenda punt</a:t>
            </a:r>
            <a:endParaRPr lang="en-GB" dirty="0"/>
          </a:p>
        </p:txBody>
      </p:sp>
      <p:sp>
        <p:nvSpPr>
          <p:cNvPr id="2" name="Title 1">
            <a:extLst>
              <a:ext uri="{FF2B5EF4-FFF2-40B4-BE49-F238E27FC236}">
                <a16:creationId xmlns:a16="http://schemas.microsoft.com/office/drawing/2014/main" id="{4CBF98FB-7168-4CEB-A4FC-497861F6AAC8}"/>
              </a:ext>
            </a:extLst>
          </p:cNvPr>
          <p:cNvSpPr>
            <a:spLocks noGrp="1"/>
          </p:cNvSpPr>
          <p:nvPr>
            <p:ph type="title" hasCustomPrompt="1"/>
          </p:nvPr>
        </p:nvSpPr>
        <p:spPr/>
        <p:txBody>
          <a:bodyPr/>
          <a:lstStyle>
            <a:lvl1pPr>
              <a:defRPr/>
            </a:lvl1pPr>
          </a:lstStyle>
          <a:p>
            <a:r>
              <a:rPr lang="nl-NL" noProof="0" dirty="0"/>
              <a:t>Klik om titel toe te voegen</a:t>
            </a:r>
            <a:endParaRPr lang="en-GB" dirty="0"/>
          </a:p>
        </p:txBody>
      </p:sp>
      <p:sp>
        <p:nvSpPr>
          <p:cNvPr id="4" name="Slide Number Placeholder 3">
            <a:extLst>
              <a:ext uri="{FF2B5EF4-FFF2-40B4-BE49-F238E27FC236}">
                <a16:creationId xmlns:a16="http://schemas.microsoft.com/office/drawing/2014/main" id="{3705B018-BD2B-4DEE-BA93-F5A5A3DBF4A8}"/>
              </a:ext>
            </a:extLst>
          </p:cNvPr>
          <p:cNvSpPr>
            <a:spLocks noGrp="1"/>
          </p:cNvSpPr>
          <p:nvPr>
            <p:ph type="sldNum" sz="quarter" idx="11"/>
          </p:nvPr>
        </p:nvSpPr>
        <p:spPr/>
        <p:txBody>
          <a:bodyPr/>
          <a:lstStyle/>
          <a:p>
            <a:pPr algn="l"/>
            <a:fld id="{AAE150CC-0EC0-4677-818F-64AFD6E91A3B}" type="slidenum">
              <a:rPr lang="nl-NL" smtClean="0"/>
              <a:pPr algn="l"/>
              <a:t>‹nr.›</a:t>
            </a:fld>
            <a:endParaRPr lang="nl-NL" dirty="0"/>
          </a:p>
        </p:txBody>
      </p:sp>
      <p:sp>
        <p:nvSpPr>
          <p:cNvPr id="36" name="Text Placeholder 21">
            <a:extLst>
              <a:ext uri="{FF2B5EF4-FFF2-40B4-BE49-F238E27FC236}">
                <a16:creationId xmlns:a16="http://schemas.microsoft.com/office/drawing/2014/main" id="{12550BF0-EC90-4511-BF54-CA1685C214BF}"/>
              </a:ext>
            </a:extLst>
          </p:cNvPr>
          <p:cNvSpPr>
            <a:spLocks noGrp="1"/>
          </p:cNvSpPr>
          <p:nvPr userDrawn="1">
            <p:ph type="body" sz="quarter" idx="12" hasCustomPrompt="1"/>
          </p:nvPr>
        </p:nvSpPr>
        <p:spPr>
          <a:xfrm>
            <a:off x="503999" y="1573213"/>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37" name="Text Placeholder 21">
            <a:extLst>
              <a:ext uri="{FF2B5EF4-FFF2-40B4-BE49-F238E27FC236}">
                <a16:creationId xmlns:a16="http://schemas.microsoft.com/office/drawing/2014/main" id="{1E7A2249-89CD-4187-8BF9-1D96DA3B74E6}"/>
              </a:ext>
            </a:extLst>
          </p:cNvPr>
          <p:cNvSpPr>
            <a:spLocks noGrp="1"/>
          </p:cNvSpPr>
          <p:nvPr userDrawn="1">
            <p:ph type="body" sz="quarter" idx="13" hasCustomPrompt="1"/>
          </p:nvPr>
        </p:nvSpPr>
        <p:spPr>
          <a:xfrm>
            <a:off x="503999" y="505323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38" name="Text Placeholder 21">
            <a:extLst>
              <a:ext uri="{FF2B5EF4-FFF2-40B4-BE49-F238E27FC236}">
                <a16:creationId xmlns:a16="http://schemas.microsoft.com/office/drawing/2014/main" id="{89FC1C49-168C-4D3A-9DFF-21ACF33BDDFB}"/>
              </a:ext>
            </a:extLst>
          </p:cNvPr>
          <p:cNvSpPr>
            <a:spLocks noGrp="1"/>
          </p:cNvSpPr>
          <p:nvPr userDrawn="1">
            <p:ph type="body" sz="quarter" idx="14" hasCustomPrompt="1"/>
          </p:nvPr>
        </p:nvSpPr>
        <p:spPr>
          <a:xfrm>
            <a:off x="503999" y="4183232"/>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39" name="Text Placeholder 21">
            <a:extLst>
              <a:ext uri="{FF2B5EF4-FFF2-40B4-BE49-F238E27FC236}">
                <a16:creationId xmlns:a16="http://schemas.microsoft.com/office/drawing/2014/main" id="{51FDD95A-E664-477C-AE54-656D9D7D812A}"/>
              </a:ext>
            </a:extLst>
          </p:cNvPr>
          <p:cNvSpPr>
            <a:spLocks noGrp="1"/>
          </p:cNvSpPr>
          <p:nvPr userDrawn="1">
            <p:ph type="body" sz="quarter" idx="15" hasCustomPrompt="1"/>
          </p:nvPr>
        </p:nvSpPr>
        <p:spPr>
          <a:xfrm>
            <a:off x="503999" y="3313226"/>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0" name="Text Placeholder 21">
            <a:extLst>
              <a:ext uri="{FF2B5EF4-FFF2-40B4-BE49-F238E27FC236}">
                <a16:creationId xmlns:a16="http://schemas.microsoft.com/office/drawing/2014/main" id="{AD127605-3038-407F-8F0B-532FDD333BCB}"/>
              </a:ext>
            </a:extLst>
          </p:cNvPr>
          <p:cNvSpPr>
            <a:spLocks noGrp="1"/>
          </p:cNvSpPr>
          <p:nvPr userDrawn="1">
            <p:ph type="body" sz="quarter" idx="16" hasCustomPrompt="1"/>
          </p:nvPr>
        </p:nvSpPr>
        <p:spPr>
          <a:xfrm>
            <a:off x="503999" y="244321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3" name="Text Placeholder 21">
            <a:extLst>
              <a:ext uri="{FF2B5EF4-FFF2-40B4-BE49-F238E27FC236}">
                <a16:creationId xmlns:a16="http://schemas.microsoft.com/office/drawing/2014/main" id="{67AEEBAA-3313-4B39-886E-0E16DDFEED35}"/>
              </a:ext>
            </a:extLst>
          </p:cNvPr>
          <p:cNvSpPr>
            <a:spLocks noGrp="1"/>
          </p:cNvSpPr>
          <p:nvPr>
            <p:ph type="body" sz="quarter" idx="17" hasCustomPrompt="1"/>
          </p:nvPr>
        </p:nvSpPr>
        <p:spPr>
          <a:xfrm>
            <a:off x="6289198" y="1573213"/>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4" name="Text Placeholder 21">
            <a:extLst>
              <a:ext uri="{FF2B5EF4-FFF2-40B4-BE49-F238E27FC236}">
                <a16:creationId xmlns:a16="http://schemas.microsoft.com/office/drawing/2014/main" id="{7F9DB6E4-BAEA-44F3-BF10-CCDA9F093DE9}"/>
              </a:ext>
            </a:extLst>
          </p:cNvPr>
          <p:cNvSpPr>
            <a:spLocks noGrp="1"/>
          </p:cNvSpPr>
          <p:nvPr>
            <p:ph type="body" sz="quarter" idx="18" hasCustomPrompt="1"/>
          </p:nvPr>
        </p:nvSpPr>
        <p:spPr>
          <a:xfrm>
            <a:off x="6289198" y="505323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5" name="Text Placeholder 21">
            <a:extLst>
              <a:ext uri="{FF2B5EF4-FFF2-40B4-BE49-F238E27FC236}">
                <a16:creationId xmlns:a16="http://schemas.microsoft.com/office/drawing/2014/main" id="{1C0FC3FC-80F6-4638-AF17-CA092257EB06}"/>
              </a:ext>
            </a:extLst>
          </p:cNvPr>
          <p:cNvSpPr>
            <a:spLocks noGrp="1"/>
          </p:cNvSpPr>
          <p:nvPr>
            <p:ph type="body" sz="quarter" idx="19" hasCustomPrompt="1"/>
          </p:nvPr>
        </p:nvSpPr>
        <p:spPr>
          <a:xfrm>
            <a:off x="6289198" y="4183232"/>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6" name="Text Placeholder 21">
            <a:extLst>
              <a:ext uri="{FF2B5EF4-FFF2-40B4-BE49-F238E27FC236}">
                <a16:creationId xmlns:a16="http://schemas.microsoft.com/office/drawing/2014/main" id="{20AED879-0216-42E8-8C58-5321552A972D}"/>
              </a:ext>
            </a:extLst>
          </p:cNvPr>
          <p:cNvSpPr>
            <a:spLocks noGrp="1"/>
          </p:cNvSpPr>
          <p:nvPr>
            <p:ph type="body" sz="quarter" idx="20" hasCustomPrompt="1"/>
          </p:nvPr>
        </p:nvSpPr>
        <p:spPr>
          <a:xfrm>
            <a:off x="6289198" y="3313226"/>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
        <p:nvSpPr>
          <p:cNvPr id="47" name="Text Placeholder 21">
            <a:extLst>
              <a:ext uri="{FF2B5EF4-FFF2-40B4-BE49-F238E27FC236}">
                <a16:creationId xmlns:a16="http://schemas.microsoft.com/office/drawing/2014/main" id="{4BBC7261-14F7-40E5-9CD3-4B7AA482CAE0}"/>
              </a:ext>
            </a:extLst>
          </p:cNvPr>
          <p:cNvSpPr>
            <a:spLocks noGrp="1"/>
          </p:cNvSpPr>
          <p:nvPr>
            <p:ph type="body" sz="quarter" idx="21" hasCustomPrompt="1"/>
          </p:nvPr>
        </p:nvSpPr>
        <p:spPr>
          <a:xfrm>
            <a:off x="6289198" y="2443219"/>
            <a:ext cx="676800" cy="676800"/>
          </a:xfrm>
          <a:prstGeom prst="roundRect">
            <a:avLst>
              <a:gd name="adj" fmla="val 11259"/>
            </a:avLst>
          </a:prstGeom>
          <a:solidFill>
            <a:srgbClr val="00AA72"/>
          </a:solidFill>
        </p:spPr>
        <p:txBody>
          <a:bodyPr anchor="ctr" anchorCtr="0"/>
          <a:lstStyle>
            <a:lvl1pPr algn="ctr">
              <a:defRPr sz="1800">
                <a:solidFill>
                  <a:schemeClr val="bg1"/>
                </a:solidFill>
              </a:defRPr>
            </a:lvl1pPr>
          </a:lstStyle>
          <a:p>
            <a:pPr lvl="0"/>
            <a:r>
              <a:rPr lang="en-US" dirty="0"/>
              <a:t>nr</a:t>
            </a:r>
            <a:endParaRPr lang="en-GB" dirty="0"/>
          </a:p>
        </p:txBody>
      </p:sp>
    </p:spTree>
    <p:extLst>
      <p:ext uri="{BB962C8B-B14F-4D97-AF65-F5344CB8AC3E}">
        <p14:creationId xmlns:p14="http://schemas.microsoft.com/office/powerpoint/2010/main" val="273992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et inhou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9" name="Slide Number Placeholder 8">
            <a:extLst>
              <a:ext uri="{FF2B5EF4-FFF2-40B4-BE49-F238E27FC236}">
                <a16:creationId xmlns:a16="http://schemas.microsoft.com/office/drawing/2014/main" id="{4E4AFDE2-3276-45C5-9C63-3BB560ED9ED3}"/>
              </a:ext>
            </a:extLst>
          </p:cNvPr>
          <p:cNvSpPr>
            <a:spLocks noGrp="1"/>
          </p:cNvSpPr>
          <p:nvPr>
            <p:ph type="sldNum" sz="quarter" idx="11"/>
          </p:nvPr>
        </p:nvSpPr>
        <p:spPr/>
        <p:txBody>
          <a:bodyPr/>
          <a:lstStyle>
            <a:lvl1pPr algn="l">
              <a:defRPr/>
            </a:lvl1pPr>
          </a:lstStyle>
          <a:p>
            <a:fld id="{AAE150CC-0EC0-4677-818F-64AFD6E91A3B}" type="slidenum">
              <a:rPr lang="nl-NL" smtClean="0"/>
              <a:pPr/>
              <a:t>‹nr.›</a:t>
            </a:fld>
            <a:endParaRPr lang="nl-NL" dirty="0"/>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11185200" cy="4417200"/>
          </a:xfrm>
        </p:spPr>
        <p:txBody>
          <a:bodyPr/>
          <a:lstStyle>
            <a:lvl1pPr>
              <a:defRPr>
                <a:solidFill>
                  <a:srgbClr val="393A3C"/>
                </a:solidFill>
              </a:defRPr>
            </a:lvl1pPr>
            <a:lvl2pPr>
              <a:defRPr>
                <a:solidFill>
                  <a:srgbClr val="393A3C"/>
                </a:solidFill>
              </a:defRPr>
            </a:lvl2pPr>
            <a:lvl3pPr>
              <a:defRPr>
                <a:solidFill>
                  <a:srgbClr val="393A3C"/>
                </a:solidFill>
              </a:defRPr>
            </a:lvl3pPr>
            <a:lvl4pPr>
              <a:defRPr>
                <a:solidFill>
                  <a:srgbClr val="393A3C"/>
                </a:solidFill>
              </a:defRPr>
            </a:lvl4pPr>
            <a:lvl5pPr>
              <a:defRPr>
                <a:solidFill>
                  <a:srgbClr val="393A3C"/>
                </a:solidFill>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Tree>
    <p:extLst>
      <p:ext uri="{BB962C8B-B14F-4D97-AF65-F5344CB8AC3E}">
        <p14:creationId xmlns:p14="http://schemas.microsoft.com/office/powerpoint/2010/main" val="150366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et 2-koloms inhou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54324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6256800" y="1562400"/>
            <a:ext cx="54324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159400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met 2-koloms inhoud + toelichting">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54324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6256800" y="1562400"/>
            <a:ext cx="5432400" cy="4417200"/>
          </a:xfrm>
          <a:solidFill>
            <a:srgbClr val="FFFFFF"/>
          </a:solidFill>
        </p:spPr>
        <p:txBody>
          <a:bodyPr lIns="288000" tIns="288000" rIns="288000" bIns="288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239784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met 2-koloms inhoud Grijs">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5432400" cy="4417200"/>
          </a:xfrm>
          <a:solidFill>
            <a:srgbClr val="FFFFFF"/>
          </a:solidFill>
        </p:spPr>
        <p:txBody>
          <a:bodyPr lIns="288000" tIns="288000" rIns="288000" bIns="288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6256800" y="1562400"/>
            <a:ext cx="5432400" cy="4417200"/>
          </a:xfrm>
          <a:solidFill>
            <a:srgbClr val="FFFFFF"/>
          </a:solidFill>
        </p:spPr>
        <p:txBody>
          <a:bodyPr lIns="288000" tIns="288000" rIns="288000" bIns="288000"/>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Tree>
    <p:extLst>
      <p:ext uri="{BB962C8B-B14F-4D97-AF65-F5344CB8AC3E}">
        <p14:creationId xmlns:p14="http://schemas.microsoft.com/office/powerpoint/2010/main" val="426248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met 3-koloms inhou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A118A7-D02D-465E-897B-7C378F6B0662}"/>
              </a:ext>
            </a:extLst>
          </p:cNvPr>
          <p:cNvSpPr>
            <a:spLocks noGrp="1"/>
          </p:cNvSpPr>
          <p:nvPr>
            <p:ph type="title" hasCustomPrompt="1"/>
          </p:nvPr>
        </p:nvSpPr>
        <p:spPr/>
        <p:txBody>
          <a:bodyPr/>
          <a:lstStyle>
            <a:lvl1pPr>
              <a:defRPr/>
            </a:lvl1pPr>
          </a:lstStyle>
          <a:p>
            <a:r>
              <a:rPr lang="nl-NL" noProof="0" dirty="0"/>
              <a:t>Klik om titel toe te voegen</a:t>
            </a:r>
          </a:p>
        </p:txBody>
      </p:sp>
      <p:sp>
        <p:nvSpPr>
          <p:cNvPr id="11" name="Content Placeholder 10">
            <a:extLst>
              <a:ext uri="{FF2B5EF4-FFF2-40B4-BE49-F238E27FC236}">
                <a16:creationId xmlns:a16="http://schemas.microsoft.com/office/drawing/2014/main" id="{D8D5270F-ECBB-4536-B783-7AA5859A5963}"/>
              </a:ext>
            </a:extLst>
          </p:cNvPr>
          <p:cNvSpPr>
            <a:spLocks noGrp="1"/>
          </p:cNvSpPr>
          <p:nvPr>
            <p:ph sz="quarter" idx="12" hasCustomPrompt="1"/>
          </p:nvPr>
        </p:nvSpPr>
        <p:spPr>
          <a:xfrm>
            <a:off x="504000" y="1562400"/>
            <a:ext cx="3526528"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              </a:t>
            </a:r>
          </a:p>
        </p:txBody>
      </p:sp>
      <p:sp>
        <p:nvSpPr>
          <p:cNvPr id="10" name="Content Placeholder 10">
            <a:extLst>
              <a:ext uri="{FF2B5EF4-FFF2-40B4-BE49-F238E27FC236}">
                <a16:creationId xmlns:a16="http://schemas.microsoft.com/office/drawing/2014/main" id="{9BDE55FD-FA52-4CE4-AE6E-54889BCE567D}"/>
              </a:ext>
            </a:extLst>
          </p:cNvPr>
          <p:cNvSpPr>
            <a:spLocks noGrp="1"/>
          </p:cNvSpPr>
          <p:nvPr>
            <p:ph sz="quarter" idx="14" hasCustomPrompt="1"/>
          </p:nvPr>
        </p:nvSpPr>
        <p:spPr>
          <a:xfrm>
            <a:off x="4331998" y="1562400"/>
            <a:ext cx="3528000"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13" name="Slide Number Placeholder 8">
            <a:extLst>
              <a:ext uri="{FF2B5EF4-FFF2-40B4-BE49-F238E27FC236}">
                <a16:creationId xmlns:a16="http://schemas.microsoft.com/office/drawing/2014/main" id="{0FE193DA-6338-4F78-943E-51954AF8E0C4}"/>
              </a:ext>
            </a:extLst>
          </p:cNvPr>
          <p:cNvSpPr>
            <a:spLocks noGrp="1"/>
          </p:cNvSpPr>
          <p:nvPr>
            <p:ph type="sldNum" sz="quarter" idx="11"/>
          </p:nvPr>
        </p:nvSpPr>
        <p:spPr>
          <a:xfrm>
            <a:off x="503999" y="6461967"/>
            <a:ext cx="318326" cy="153888"/>
          </a:xfrm>
        </p:spPr>
        <p:txBody>
          <a:bodyPr/>
          <a:lstStyle>
            <a:lvl1pPr algn="l">
              <a:defRPr/>
            </a:lvl1pPr>
          </a:lstStyle>
          <a:p>
            <a:fld id="{AAE150CC-0EC0-4677-818F-64AFD6E91A3B}" type="slidenum">
              <a:rPr lang="nl-NL" smtClean="0"/>
              <a:pPr/>
              <a:t>‹nr.›</a:t>
            </a:fld>
            <a:endParaRPr lang="nl-NL" dirty="0"/>
          </a:p>
        </p:txBody>
      </p:sp>
      <p:sp>
        <p:nvSpPr>
          <p:cNvPr id="9" name="Content Placeholder 10">
            <a:extLst>
              <a:ext uri="{FF2B5EF4-FFF2-40B4-BE49-F238E27FC236}">
                <a16:creationId xmlns:a16="http://schemas.microsoft.com/office/drawing/2014/main" id="{5859ACC4-CF68-415A-9DC0-ADB76DB19348}"/>
              </a:ext>
            </a:extLst>
          </p:cNvPr>
          <p:cNvSpPr>
            <a:spLocks noGrp="1"/>
          </p:cNvSpPr>
          <p:nvPr>
            <p:ph sz="quarter" idx="15" hasCustomPrompt="1"/>
          </p:nvPr>
        </p:nvSpPr>
        <p:spPr>
          <a:xfrm>
            <a:off x="8161469" y="1562400"/>
            <a:ext cx="3526531" cy="4417200"/>
          </a:xfrm>
        </p:spPr>
        <p:txBody>
          <a:bodyPr/>
          <a:lstStyle>
            <a:lvl1pPr>
              <a:defRPr/>
            </a:lvl1pPr>
            <a:lvl2pPr>
              <a:defRPr/>
            </a:lvl2pPr>
            <a:lvl4pPr>
              <a:defRPr/>
            </a:lvl4pPr>
            <a:lvl5pPr>
              <a:defRPr/>
            </a:lvl5pPr>
            <a:lvl6pPr>
              <a:defRPr/>
            </a:lvl6pPr>
            <a:lvl7pPr>
              <a:defRPr/>
            </a:lvl7pPr>
            <a:lvl9pPr>
              <a:defRPr/>
            </a:lvl9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Tree>
    <p:extLst>
      <p:ext uri="{BB962C8B-B14F-4D97-AF65-F5344CB8AC3E}">
        <p14:creationId xmlns:p14="http://schemas.microsoft.com/office/powerpoint/2010/main" val="279514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BD3F6A-FDF3-40CB-BF19-26276C3D5405}"/>
              </a:ext>
            </a:extLst>
          </p:cNvPr>
          <p:cNvSpPr>
            <a:spLocks noGrp="1"/>
          </p:cNvSpPr>
          <p:nvPr>
            <p:ph type="body" idx="1"/>
          </p:nvPr>
        </p:nvSpPr>
        <p:spPr>
          <a:xfrm>
            <a:off x="503999" y="1561762"/>
            <a:ext cx="11183997" cy="4415915"/>
          </a:xfrm>
          <a:prstGeom prst="rect">
            <a:avLst/>
          </a:prstGeom>
        </p:spPr>
        <p:txBody>
          <a:bodyPr vert="horz" lIns="0" tIns="0" rIns="0" bIns="0" rtlCol="0">
            <a:noAutofit/>
          </a:body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6" name="Slide Number Placeholder 5">
            <a:extLst>
              <a:ext uri="{FF2B5EF4-FFF2-40B4-BE49-F238E27FC236}">
                <a16:creationId xmlns:a16="http://schemas.microsoft.com/office/drawing/2014/main" id="{22E125DE-22FE-4EFA-A03D-0DD1F1C49461}"/>
              </a:ext>
            </a:extLst>
          </p:cNvPr>
          <p:cNvSpPr>
            <a:spLocks noGrp="1"/>
          </p:cNvSpPr>
          <p:nvPr>
            <p:ph type="sldNum" sz="quarter" idx="4"/>
          </p:nvPr>
        </p:nvSpPr>
        <p:spPr>
          <a:xfrm>
            <a:off x="503999" y="6461967"/>
            <a:ext cx="318326" cy="153888"/>
          </a:xfrm>
          <a:prstGeom prst="rect">
            <a:avLst/>
          </a:prstGeom>
        </p:spPr>
        <p:txBody>
          <a:bodyPr vert="horz" wrap="square" lIns="0" tIns="0" rIns="0" bIns="0" rtlCol="0" anchor="ctr">
            <a:spAutoFit/>
          </a:bodyPr>
          <a:lstStyle>
            <a:lvl1pPr algn="r">
              <a:defRPr sz="1000">
                <a:solidFill>
                  <a:schemeClr val="tx1"/>
                </a:solidFill>
              </a:defRPr>
            </a:lvl1pPr>
          </a:lstStyle>
          <a:p>
            <a:pPr algn="l"/>
            <a:fld id="{AAE150CC-0EC0-4677-818F-64AFD6E91A3B}" type="slidenum">
              <a:rPr lang="nl-NL" smtClean="0"/>
              <a:pPr algn="l"/>
              <a:t>‹nr.›</a:t>
            </a:fld>
            <a:endParaRPr lang="nl-NL" dirty="0"/>
          </a:p>
        </p:txBody>
      </p:sp>
      <p:sp>
        <p:nvSpPr>
          <p:cNvPr id="19" name="Title Placeholder 18">
            <a:extLst>
              <a:ext uri="{FF2B5EF4-FFF2-40B4-BE49-F238E27FC236}">
                <a16:creationId xmlns:a16="http://schemas.microsoft.com/office/drawing/2014/main" id="{A03D9F2E-3316-4898-BD21-9B1305C2E645}"/>
              </a:ext>
            </a:extLst>
          </p:cNvPr>
          <p:cNvSpPr>
            <a:spLocks noGrp="1"/>
          </p:cNvSpPr>
          <p:nvPr>
            <p:ph type="title"/>
          </p:nvPr>
        </p:nvSpPr>
        <p:spPr>
          <a:xfrm>
            <a:off x="503999" y="254794"/>
            <a:ext cx="11185200" cy="1044000"/>
          </a:xfrm>
          <a:prstGeom prst="rect">
            <a:avLst/>
          </a:prstGeom>
          <a:noFill/>
        </p:spPr>
        <p:txBody>
          <a:bodyPr vert="horz" wrap="square" lIns="0" tIns="0" rIns="0" bIns="0" rtlCol="0" anchor="ctr" anchorCtr="0">
            <a:noAutofit/>
          </a:bodyPr>
          <a:lstStyle/>
          <a:p>
            <a:r>
              <a:rPr lang="nl-NL" noProof="0" dirty="0"/>
              <a:t>Klik om titel toe te voegen</a:t>
            </a:r>
          </a:p>
        </p:txBody>
      </p:sp>
    </p:spTree>
    <p:extLst>
      <p:ext uri="{BB962C8B-B14F-4D97-AF65-F5344CB8AC3E}">
        <p14:creationId xmlns:p14="http://schemas.microsoft.com/office/powerpoint/2010/main" val="3924255131"/>
      </p:ext>
    </p:extLst>
  </p:cSld>
  <p:clrMap bg1="lt1" tx1="dk1" bg2="lt2" tx2="dk2" accent1="accent1" accent2="accent2" accent3="accent3" accent4="accent4" accent5="accent5" accent6="accent6" hlink="hlink" folHlink="folHlink"/>
  <p:sldLayoutIdLst>
    <p:sldLayoutId id="2147483653" r:id="rId1"/>
    <p:sldLayoutId id="2147483667" r:id="rId2"/>
    <p:sldLayoutId id="2147483671" r:id="rId3"/>
    <p:sldLayoutId id="2147483670" r:id="rId4"/>
    <p:sldLayoutId id="2147483649" r:id="rId5"/>
    <p:sldLayoutId id="2147483654" r:id="rId6"/>
    <p:sldLayoutId id="2147483663" r:id="rId7"/>
    <p:sldLayoutId id="2147483666" r:id="rId8"/>
    <p:sldLayoutId id="2147483664" r:id="rId9"/>
    <p:sldLayoutId id="2147483665" r:id="rId10"/>
    <p:sldLayoutId id="2147483655" r:id="rId11"/>
    <p:sldLayoutId id="2147483656" r:id="rId12"/>
    <p:sldLayoutId id="2147483669" r:id="rId13"/>
    <p:sldLayoutId id="2147483668" r:id="rId14"/>
    <p:sldLayoutId id="2147483657" r:id="rId15"/>
    <p:sldLayoutId id="2147483659" r:id="rId16"/>
    <p:sldLayoutId id="2147483660" r:id="rId17"/>
    <p:sldLayoutId id="2147483661" r:id="rId18"/>
    <p:sldLayoutId id="2147483672" r:id="rId19"/>
    <p:sldLayoutId id="2147483673" r:id="rId20"/>
  </p:sldLayoutIdLst>
  <p:hf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978" userDrawn="1">
          <p15:clr>
            <a:srgbClr val="F26B43"/>
          </p15:clr>
        </p15:guide>
        <p15:guide id="4" orient="horz" pos="3768" userDrawn="1">
          <p15:clr>
            <a:srgbClr val="F26B43"/>
          </p15:clr>
        </p15:guide>
        <p15:guide id="5" orient="horz" pos="822" userDrawn="1">
          <p15:clr>
            <a:srgbClr val="F26B43"/>
          </p15:clr>
        </p15:guide>
        <p15:guide id="6" orient="horz" pos="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16EFF96-6C31-7949-1C18-77F5006FD399}"/>
              </a:ext>
            </a:extLst>
          </p:cNvPr>
          <p:cNvSpPr/>
          <p:nvPr/>
        </p:nvSpPr>
        <p:spPr>
          <a:xfrm>
            <a:off x="0" y="3429000"/>
            <a:ext cx="7359445" cy="3429000"/>
          </a:xfrm>
          <a:prstGeom prst="rect">
            <a:avLst/>
          </a:prstGeom>
          <a:solidFill>
            <a:srgbClr val="05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dirty="0">
              <a:highlight>
                <a:srgbClr val="056666"/>
              </a:highlight>
            </a:endParaRPr>
          </a:p>
        </p:txBody>
      </p:sp>
      <p:pic>
        <p:nvPicPr>
          <p:cNvPr id="1028" name="Picture 4" descr="Afbeelding met tekst, illustratie&#10;&#10;Automatisch gegenereerde beschrijving">
            <a:extLst>
              <a:ext uri="{FF2B5EF4-FFF2-40B4-BE49-F238E27FC236}">
                <a16:creationId xmlns:a16="http://schemas.microsoft.com/office/drawing/2014/main" id="{5294CB4C-4A27-5A6F-4DEA-06F3624D4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897" y="4491037"/>
            <a:ext cx="4057650" cy="1304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Shape 1">
            <a:extLst>
              <a:ext uri="{FF2B5EF4-FFF2-40B4-BE49-F238E27FC236}">
                <a16:creationId xmlns:a16="http://schemas.microsoft.com/office/drawing/2014/main" id="{3F8BDE5D-66EC-7CF4-A341-A88790762AF4}"/>
              </a:ext>
            </a:extLst>
          </p:cNvPr>
          <p:cNvSpPr txBox="1"/>
          <p:nvPr/>
        </p:nvSpPr>
        <p:spPr>
          <a:xfrm>
            <a:off x="1015728" y="4978837"/>
            <a:ext cx="5973381" cy="1061884"/>
          </a:xfrm>
          <a:prstGeom prst="rect">
            <a:avLst/>
          </a:prstGeom>
          <a:noFill/>
          <a:ln>
            <a:noFill/>
          </a:ln>
        </p:spPr>
        <p:txBody>
          <a:bodyPr anchor="b"/>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nl-NL" sz="2400" strike="noStrike" spc="-1" dirty="0">
                <a:solidFill>
                  <a:schemeClr val="bg1"/>
                </a:solidFill>
                <a:uFill>
                  <a:solidFill>
                    <a:srgbClr val="FFFFFF"/>
                  </a:solidFill>
                </a:uFill>
                <a:cs typeface="Calibri" panose="020F0502020204030204" pitchFamily="34" charset="0"/>
              </a:rPr>
              <a:t>Welkom bij dit </a:t>
            </a:r>
            <a:r>
              <a:rPr lang="nl-NL" sz="2400" strike="noStrike" spc="-1" dirty="0" err="1">
                <a:solidFill>
                  <a:schemeClr val="bg1"/>
                </a:solidFill>
                <a:uFill>
                  <a:solidFill>
                    <a:srgbClr val="FFFFFF"/>
                  </a:solidFill>
                </a:uFill>
                <a:cs typeface="Calibri" panose="020F0502020204030204" pitchFamily="34" charset="0"/>
              </a:rPr>
              <a:t>webinar</a:t>
            </a:r>
            <a:r>
              <a:rPr lang="nl-NL" sz="2400" strike="noStrike" spc="-1" dirty="0">
                <a:solidFill>
                  <a:schemeClr val="bg1"/>
                </a:solidFill>
                <a:uFill>
                  <a:solidFill>
                    <a:srgbClr val="FFFFFF"/>
                  </a:solidFill>
                </a:uFill>
                <a:cs typeface="Calibri" panose="020F0502020204030204" pitchFamily="34" charset="0"/>
              </a:rPr>
              <a:t>!</a:t>
            </a:r>
          </a:p>
          <a:p>
            <a:pPr>
              <a:lnSpc>
                <a:spcPct val="100000"/>
              </a:lnSpc>
            </a:pPr>
            <a:endParaRPr lang="nl-NL" sz="2400" spc="-1" dirty="0">
              <a:solidFill>
                <a:schemeClr val="bg1"/>
              </a:solidFill>
              <a:uFill>
                <a:solidFill>
                  <a:srgbClr val="FFFFFF"/>
                </a:solidFill>
              </a:uFill>
              <a:cs typeface="Calibri" panose="020F0502020204030204" pitchFamily="34" charset="0"/>
            </a:endParaRPr>
          </a:p>
          <a:p>
            <a:pPr>
              <a:lnSpc>
                <a:spcPct val="100000"/>
              </a:lnSpc>
            </a:pPr>
            <a:endParaRPr lang="nl-NL" sz="2400" spc="-1" dirty="0">
              <a:solidFill>
                <a:schemeClr val="bg1"/>
              </a:solidFill>
              <a:uFill>
                <a:solidFill>
                  <a:srgbClr val="FFFFFF"/>
                </a:solidFill>
              </a:uFill>
              <a:cs typeface="Calibri" panose="020F0502020204030204" pitchFamily="34" charset="0"/>
            </a:endParaRPr>
          </a:p>
        </p:txBody>
      </p:sp>
      <p:sp>
        <p:nvSpPr>
          <p:cNvPr id="9" name="TextShape 1">
            <a:extLst>
              <a:ext uri="{FF2B5EF4-FFF2-40B4-BE49-F238E27FC236}">
                <a16:creationId xmlns:a16="http://schemas.microsoft.com/office/drawing/2014/main" id="{6F806698-EA41-06B0-B24F-4DCE8A7B3ACB}"/>
              </a:ext>
            </a:extLst>
          </p:cNvPr>
          <p:cNvSpPr txBox="1"/>
          <p:nvPr/>
        </p:nvSpPr>
        <p:spPr>
          <a:xfrm>
            <a:off x="503998" y="6303580"/>
            <a:ext cx="5973381" cy="299626"/>
          </a:xfrm>
          <a:prstGeom prst="rect">
            <a:avLst/>
          </a:prstGeom>
          <a:noFill/>
          <a:ln>
            <a:noFill/>
          </a:ln>
        </p:spPr>
        <p:txBody>
          <a:bodyPr anchor="b"/>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nl-NL" sz="1500" i="1" spc="-1" dirty="0">
                <a:solidFill>
                  <a:schemeClr val="bg1"/>
                </a:solidFill>
                <a:uFill>
                  <a:solidFill>
                    <a:srgbClr val="FFFFFF"/>
                  </a:solidFill>
                </a:uFill>
                <a:latin typeface="Helvetica" pitchFamily="2" charset="0"/>
                <a:cs typeface="Calibri" panose="020F0502020204030204" pitchFamily="34" charset="0"/>
              </a:rPr>
              <a:t>Bob van der Wal</a:t>
            </a:r>
            <a:endParaRPr lang="nl-NL" sz="1500" i="1" strike="noStrike" spc="-1" dirty="0">
              <a:solidFill>
                <a:schemeClr val="bg1"/>
              </a:solidFill>
              <a:uFill>
                <a:solidFill>
                  <a:srgbClr val="FFFFFF"/>
                </a:solidFill>
              </a:uFill>
              <a:latin typeface="Helvetica" pitchFamily="2" charset="0"/>
              <a:cs typeface="Calibri" panose="020F0502020204030204" pitchFamily="34" charset="0"/>
            </a:endParaRPr>
          </a:p>
        </p:txBody>
      </p:sp>
      <p:pic>
        <p:nvPicPr>
          <p:cNvPr id="11" name="Afbeelding 10" descr="Afbeelding met stapelen&#10;&#10;Automatisch gegenereerde beschrijving">
            <a:extLst>
              <a:ext uri="{FF2B5EF4-FFF2-40B4-BE49-F238E27FC236}">
                <a16:creationId xmlns:a16="http://schemas.microsoft.com/office/drawing/2014/main" id="{2639775B-7424-DD51-2EAB-33FAE84BA836}"/>
              </a:ext>
            </a:extLst>
          </p:cNvPr>
          <p:cNvPicPr>
            <a:picLocks noChangeAspect="1"/>
          </p:cNvPicPr>
          <p:nvPr/>
        </p:nvPicPr>
        <p:blipFill>
          <a:blip r:embed="rId4"/>
          <a:stretch>
            <a:fillRect/>
          </a:stretch>
        </p:blipFill>
        <p:spPr>
          <a:xfrm>
            <a:off x="0" y="0"/>
            <a:ext cx="12192000" cy="3459135"/>
          </a:xfrm>
          <a:prstGeom prst="rect">
            <a:avLst/>
          </a:prstGeom>
        </p:spPr>
      </p:pic>
      <p:sp>
        <p:nvSpPr>
          <p:cNvPr id="13" name="Rechthoek: afgeronde hoeken 12">
            <a:extLst>
              <a:ext uri="{FF2B5EF4-FFF2-40B4-BE49-F238E27FC236}">
                <a16:creationId xmlns:a16="http://schemas.microsoft.com/office/drawing/2014/main" id="{3DD08473-9509-3CD4-A226-9D2E051455FF}"/>
              </a:ext>
            </a:extLst>
          </p:cNvPr>
          <p:cNvSpPr/>
          <p:nvPr/>
        </p:nvSpPr>
        <p:spPr>
          <a:xfrm>
            <a:off x="1015728" y="470051"/>
            <a:ext cx="4177718" cy="1244448"/>
          </a:xfrm>
          <a:prstGeom prst="roundRect">
            <a:avLst/>
          </a:prstGeom>
          <a:solidFill>
            <a:srgbClr val="E5EFED"/>
          </a:solidFill>
          <a:ln>
            <a:solidFill>
              <a:srgbClr val="06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A9461F4-4116-1DF5-E87D-F09241BA09FA}"/>
              </a:ext>
            </a:extLst>
          </p:cNvPr>
          <p:cNvSpPr txBox="1"/>
          <p:nvPr/>
        </p:nvSpPr>
        <p:spPr>
          <a:xfrm>
            <a:off x="1082840" y="676777"/>
            <a:ext cx="3881192" cy="830997"/>
          </a:xfrm>
          <a:prstGeom prst="rect">
            <a:avLst/>
          </a:prstGeom>
          <a:noFill/>
        </p:spPr>
        <p:txBody>
          <a:bodyPr wrap="none" rtlCol="0">
            <a:spAutoFit/>
          </a:bodyPr>
          <a:lstStyle/>
          <a:p>
            <a:r>
              <a:rPr lang="nl-NL" sz="2400" dirty="0">
                <a:latin typeface="+mn-lt"/>
              </a:rPr>
              <a:t>Webinar </a:t>
            </a:r>
          </a:p>
          <a:p>
            <a:pPr algn="ctr"/>
            <a:r>
              <a:rPr lang="nl-NL" sz="2400" dirty="0">
                <a:latin typeface="+mn-lt"/>
              </a:rPr>
              <a:t>Wet Toekomst Pensioenen</a:t>
            </a:r>
          </a:p>
        </p:txBody>
      </p:sp>
    </p:spTree>
    <p:extLst>
      <p:ext uri="{BB962C8B-B14F-4D97-AF65-F5344CB8AC3E}">
        <p14:creationId xmlns:p14="http://schemas.microsoft.com/office/powerpoint/2010/main" val="1641745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4C9FA-6317-D460-1DF5-830CFDDDB497}"/>
              </a:ext>
            </a:extLst>
          </p:cNvPr>
          <p:cNvSpPr>
            <a:spLocks noGrp="1"/>
          </p:cNvSpPr>
          <p:nvPr>
            <p:ph type="title"/>
          </p:nvPr>
        </p:nvSpPr>
        <p:spPr/>
        <p:txBody>
          <a:bodyPr/>
          <a:lstStyle/>
          <a:p>
            <a:r>
              <a:rPr lang="nl-NL" dirty="0"/>
              <a:t>Arbeidsongeschiktheid</a:t>
            </a:r>
            <a:br>
              <a:rPr lang="nl-NL" dirty="0"/>
            </a:br>
            <a:r>
              <a:rPr lang="nl-NL" dirty="0">
                <a:solidFill>
                  <a:schemeClr val="tx2"/>
                </a:solidFill>
                <a:latin typeface="+mn-lt"/>
              </a:rPr>
              <a:t>Uitkeringen en premievrijstelling</a:t>
            </a:r>
          </a:p>
        </p:txBody>
      </p:sp>
      <p:pic>
        <p:nvPicPr>
          <p:cNvPr id="9" name="Tijdelijke aanduiding voor inhoud 8" descr="Afbeelding met persoon, vasthouden, staan, poseren&#10;&#10;Automatisch gegenereerde beschrijving">
            <a:extLst>
              <a:ext uri="{FF2B5EF4-FFF2-40B4-BE49-F238E27FC236}">
                <a16:creationId xmlns:a16="http://schemas.microsoft.com/office/drawing/2014/main" id="{CCF1BDDB-CD91-6F1D-ABA7-D896D44CB2EB}"/>
              </a:ext>
            </a:extLst>
          </p:cNvPr>
          <p:cNvPicPr>
            <a:picLocks noGrp="1" noChangeAspect="1"/>
          </p:cNvPicPr>
          <p:nvPr>
            <p:ph sz="quarter" idx="12"/>
          </p:nvPr>
        </p:nvPicPr>
        <p:blipFill>
          <a:blip r:embed="rId3"/>
          <a:stretch>
            <a:fillRect/>
          </a:stretch>
        </p:blipFill>
        <p:spPr>
          <a:xfrm>
            <a:off x="503250" y="2128816"/>
            <a:ext cx="5164125" cy="3930740"/>
          </a:xfrm>
        </p:spPr>
      </p:pic>
      <p:pic>
        <p:nvPicPr>
          <p:cNvPr id="11" name="Tijdelijke aanduiding voor inhoud 10" descr="Afbeelding met tekst, vectorafbeeldingen&#10;&#10;Automatisch gegenereerde beschrijving">
            <a:extLst>
              <a:ext uri="{FF2B5EF4-FFF2-40B4-BE49-F238E27FC236}">
                <a16:creationId xmlns:a16="http://schemas.microsoft.com/office/drawing/2014/main" id="{23EA11DF-CC15-1D96-E30B-615A2D3C04EA}"/>
              </a:ext>
            </a:extLst>
          </p:cNvPr>
          <p:cNvPicPr>
            <a:picLocks noGrp="1" noChangeAspect="1"/>
          </p:cNvPicPr>
          <p:nvPr>
            <p:ph sz="quarter" idx="14"/>
          </p:nvPr>
        </p:nvPicPr>
        <p:blipFill>
          <a:blip r:embed="rId4"/>
          <a:stretch>
            <a:fillRect/>
          </a:stretch>
        </p:blipFill>
        <p:spPr>
          <a:xfrm>
            <a:off x="9431085" y="4238625"/>
            <a:ext cx="2257353" cy="1820931"/>
          </a:xfrm>
        </p:spPr>
      </p:pic>
      <p:sp>
        <p:nvSpPr>
          <p:cNvPr id="18" name="Rechthoek: afgeronde hoeken 17">
            <a:extLst>
              <a:ext uri="{FF2B5EF4-FFF2-40B4-BE49-F238E27FC236}">
                <a16:creationId xmlns:a16="http://schemas.microsoft.com/office/drawing/2014/main" id="{0E400A02-3A79-5A65-4EB1-80BACC67269E}"/>
              </a:ext>
            </a:extLst>
          </p:cNvPr>
          <p:cNvSpPr/>
          <p:nvPr/>
        </p:nvSpPr>
        <p:spPr>
          <a:xfrm>
            <a:off x="503238" y="1703626"/>
            <a:ext cx="11185200" cy="44194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Uitkering UWV</a:t>
            </a:r>
          </a:p>
        </p:txBody>
      </p:sp>
      <p:sp>
        <p:nvSpPr>
          <p:cNvPr id="19" name="Rechthoek: afgeronde hoeken 18">
            <a:extLst>
              <a:ext uri="{FF2B5EF4-FFF2-40B4-BE49-F238E27FC236}">
                <a16:creationId xmlns:a16="http://schemas.microsoft.com/office/drawing/2014/main" id="{9CBAAE05-9197-6088-5F0A-8B14BB627AB0}"/>
              </a:ext>
            </a:extLst>
          </p:cNvPr>
          <p:cNvSpPr/>
          <p:nvPr/>
        </p:nvSpPr>
        <p:spPr>
          <a:xfrm>
            <a:off x="503238" y="2189884"/>
            <a:ext cx="11185200" cy="44194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WGA-hiaat</a:t>
            </a:r>
          </a:p>
        </p:txBody>
      </p:sp>
      <p:sp>
        <p:nvSpPr>
          <p:cNvPr id="20" name="Rechthoek: afgeronde hoeken 19">
            <a:extLst>
              <a:ext uri="{FF2B5EF4-FFF2-40B4-BE49-F238E27FC236}">
                <a16:creationId xmlns:a16="http://schemas.microsoft.com/office/drawing/2014/main" id="{2A2B1183-C1D9-6A1B-A819-120237560652}"/>
              </a:ext>
            </a:extLst>
          </p:cNvPr>
          <p:cNvSpPr/>
          <p:nvPr/>
        </p:nvSpPr>
        <p:spPr>
          <a:xfrm>
            <a:off x="6096000" y="2676142"/>
            <a:ext cx="5592438" cy="441940"/>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WIA-</a:t>
            </a:r>
            <a:r>
              <a:rPr lang="nl-NL" dirty="0" err="1"/>
              <a:t>excedent</a:t>
            </a:r>
            <a:endParaRPr lang="nl-NL" dirty="0"/>
          </a:p>
        </p:txBody>
      </p:sp>
      <p:sp>
        <p:nvSpPr>
          <p:cNvPr id="21" name="Tijdelijke aanduiding voor inhoud 18">
            <a:extLst>
              <a:ext uri="{FF2B5EF4-FFF2-40B4-BE49-F238E27FC236}">
                <a16:creationId xmlns:a16="http://schemas.microsoft.com/office/drawing/2014/main" id="{35AD7E0C-499A-B874-52D4-9B6966D1370D}"/>
              </a:ext>
            </a:extLst>
          </p:cNvPr>
          <p:cNvSpPr txBox="1">
            <a:spLocks/>
          </p:cNvSpPr>
          <p:nvPr/>
        </p:nvSpPr>
        <p:spPr>
          <a:xfrm>
            <a:off x="503263" y="2724719"/>
            <a:ext cx="5432400" cy="73227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pPr marL="342900" indent="-342900">
              <a:buFont typeface="Arial" panose="020B0604020202020204" pitchFamily="34" charset="0"/>
              <a:buChar char="•"/>
            </a:pPr>
            <a:r>
              <a:rPr lang="nl-NL" dirty="0">
                <a:solidFill>
                  <a:schemeClr val="tx2"/>
                </a:solidFill>
                <a:latin typeface="+mn-lt"/>
              </a:rPr>
              <a:t>Pensioenopbouw loopt door: 70% van de premie</a:t>
            </a:r>
          </a:p>
          <a:p>
            <a:pPr marL="342900" indent="-342900">
              <a:buFont typeface="Arial" panose="020B0604020202020204" pitchFamily="34" charset="0"/>
              <a:buChar char="•"/>
            </a:pPr>
            <a:r>
              <a:rPr lang="nl-NL" dirty="0">
                <a:solidFill>
                  <a:schemeClr val="tx2"/>
                </a:solidFill>
                <a:latin typeface="+mn-lt"/>
              </a:rPr>
              <a:t>Nabestaandenpensioen blijft verzekerd</a:t>
            </a:r>
          </a:p>
          <a:p>
            <a:pPr marL="342900" indent="-342900">
              <a:buFont typeface="Arial" panose="020B0604020202020204" pitchFamily="34" charset="0"/>
              <a:buChar char="•"/>
            </a:pPr>
            <a:endParaRPr lang="nl-NL" dirty="0">
              <a:solidFill>
                <a:schemeClr val="tx2"/>
              </a:solidFill>
              <a:latin typeface="+mn-lt"/>
            </a:endParaRPr>
          </a:p>
          <a:p>
            <a:pPr marL="342900" indent="-342900">
              <a:buFont typeface="Arial" panose="020B0604020202020204" pitchFamily="34" charset="0"/>
              <a:buChar char="•"/>
            </a:pPr>
            <a:endParaRPr lang="nl-NL" dirty="0">
              <a:solidFill>
                <a:schemeClr val="tx2"/>
              </a:solidFill>
              <a:latin typeface="+mn-lt"/>
            </a:endParaRPr>
          </a:p>
        </p:txBody>
      </p:sp>
      <p:sp>
        <p:nvSpPr>
          <p:cNvPr id="22" name="Tijdelijke aanduiding voor inhoud 18">
            <a:extLst>
              <a:ext uri="{FF2B5EF4-FFF2-40B4-BE49-F238E27FC236}">
                <a16:creationId xmlns:a16="http://schemas.microsoft.com/office/drawing/2014/main" id="{0A90C81C-5010-DA41-CAE8-5DE2392D861A}"/>
              </a:ext>
            </a:extLst>
          </p:cNvPr>
          <p:cNvSpPr txBox="1">
            <a:spLocks/>
          </p:cNvSpPr>
          <p:nvPr/>
        </p:nvSpPr>
        <p:spPr>
          <a:xfrm>
            <a:off x="6095838" y="3220230"/>
            <a:ext cx="5432400" cy="73227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pPr marL="342900" indent="-342900">
              <a:buClr>
                <a:schemeClr val="accent6">
                  <a:lumMod val="60000"/>
                  <a:lumOff val="40000"/>
                </a:schemeClr>
              </a:buClr>
              <a:buFont typeface="Arial" panose="020B0604020202020204" pitchFamily="34" charset="0"/>
              <a:buChar char="•"/>
            </a:pPr>
            <a:r>
              <a:rPr lang="nl-NL" dirty="0">
                <a:solidFill>
                  <a:schemeClr val="accent6"/>
                </a:solidFill>
                <a:latin typeface="+mn-lt"/>
              </a:rPr>
              <a:t>Alleen premie verschuldigd bij WIA-jaarloon &gt; € 67.000</a:t>
            </a:r>
          </a:p>
          <a:p>
            <a:pPr marL="342900" indent="-342900">
              <a:buClr>
                <a:schemeClr val="accent6">
                  <a:lumMod val="60000"/>
                  <a:lumOff val="40000"/>
                </a:schemeClr>
              </a:buClr>
              <a:buFont typeface="Arial" panose="020B0604020202020204" pitchFamily="34" charset="0"/>
              <a:buChar char="•"/>
            </a:pPr>
            <a:r>
              <a:rPr lang="nl-NL" dirty="0">
                <a:solidFill>
                  <a:schemeClr val="accent6"/>
                </a:solidFill>
                <a:latin typeface="+mn-lt"/>
              </a:rPr>
              <a:t>Pensioenopbouw loopt door: 70%/75% (WGA/IVA) van de premie</a:t>
            </a:r>
          </a:p>
          <a:p>
            <a:pPr marL="342900" indent="-342900">
              <a:buClr>
                <a:schemeClr val="accent6">
                  <a:lumMod val="60000"/>
                  <a:lumOff val="40000"/>
                </a:schemeClr>
              </a:buClr>
              <a:buFont typeface="Arial" panose="020B0604020202020204" pitchFamily="34" charset="0"/>
              <a:buChar char="•"/>
            </a:pPr>
            <a:endParaRPr lang="nl-NL" dirty="0">
              <a:solidFill>
                <a:schemeClr val="accent6"/>
              </a:solidFill>
              <a:latin typeface="+mn-lt"/>
            </a:endParaRPr>
          </a:p>
        </p:txBody>
      </p:sp>
      <p:grpSp>
        <p:nvGrpSpPr>
          <p:cNvPr id="3" name="Groep 2">
            <a:extLst>
              <a:ext uri="{FF2B5EF4-FFF2-40B4-BE49-F238E27FC236}">
                <a16:creationId xmlns:a16="http://schemas.microsoft.com/office/drawing/2014/main" id="{56364737-8F44-C471-118E-136C8F0E81DD}"/>
              </a:ext>
            </a:extLst>
          </p:cNvPr>
          <p:cNvGrpSpPr/>
          <p:nvPr/>
        </p:nvGrpSpPr>
        <p:grpSpPr>
          <a:xfrm>
            <a:off x="-3" y="254794"/>
            <a:ext cx="323041" cy="1748177"/>
            <a:chOff x="3690374" y="1877464"/>
            <a:chExt cx="323041" cy="1890773"/>
          </a:xfrm>
        </p:grpSpPr>
        <p:sp>
          <p:nvSpPr>
            <p:cNvPr id="4" name="Rechthoek: afgeronde bovenhoeken 3">
              <a:extLst>
                <a:ext uri="{FF2B5EF4-FFF2-40B4-BE49-F238E27FC236}">
                  <a16:creationId xmlns:a16="http://schemas.microsoft.com/office/drawing/2014/main" id="{74DF3FF1-ECE7-79EB-3B94-A8D43364DC8D}"/>
                </a:ext>
              </a:extLst>
            </p:cNvPr>
            <p:cNvSpPr/>
            <p:nvPr/>
          </p:nvSpPr>
          <p:spPr>
            <a:xfrm rot="5400000" flipH="1">
              <a:off x="2905542" y="2662296"/>
              <a:ext cx="1890772"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7" name="Tekstvak 6">
              <a:extLst>
                <a:ext uri="{FF2B5EF4-FFF2-40B4-BE49-F238E27FC236}">
                  <a16:creationId xmlns:a16="http://schemas.microsoft.com/office/drawing/2014/main" id="{CD21DA2A-7E51-8F6F-DB99-4F83EFC00E13}"/>
                </a:ext>
              </a:extLst>
            </p:cNvPr>
            <p:cNvSpPr txBox="1"/>
            <p:nvPr/>
          </p:nvSpPr>
          <p:spPr>
            <a:xfrm rot="16200000">
              <a:off x="2907478" y="2662299"/>
              <a:ext cx="1890770" cy="321105"/>
            </a:xfrm>
            <a:prstGeom prst="rect">
              <a:avLst/>
            </a:prstGeom>
            <a:noFill/>
          </p:spPr>
          <p:txBody>
            <a:bodyPr wrap="square" lIns="180000" tIns="82800" rIns="180000" bIns="82800" rtlCol="0">
              <a:spAutoFit/>
            </a:bodyPr>
            <a:lstStyle/>
            <a:p>
              <a:pPr algn="ctr"/>
              <a:r>
                <a:rPr lang="nl-NL" sz="1000" dirty="0">
                  <a:solidFill>
                    <a:schemeClr val="bg1"/>
                  </a:solidFill>
                </a:rPr>
                <a:t>Arbeidsongeschiktheid</a:t>
              </a:r>
            </a:p>
          </p:txBody>
        </p:sp>
      </p:grpSp>
    </p:spTree>
    <p:extLst>
      <p:ext uri="{BB962C8B-B14F-4D97-AF65-F5344CB8AC3E}">
        <p14:creationId xmlns:p14="http://schemas.microsoft.com/office/powerpoint/2010/main" val="420598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72F8B-0828-B477-6D97-7A1E510C152C}"/>
              </a:ext>
            </a:extLst>
          </p:cNvPr>
          <p:cNvSpPr>
            <a:spLocks noGrp="1"/>
          </p:cNvSpPr>
          <p:nvPr>
            <p:ph type="title"/>
          </p:nvPr>
        </p:nvSpPr>
        <p:spPr/>
        <p:txBody>
          <a:bodyPr/>
          <a:lstStyle/>
          <a:p>
            <a:r>
              <a:rPr lang="nl-NL" dirty="0"/>
              <a:t>Compensatie</a:t>
            </a:r>
            <a:br>
              <a:rPr lang="nl-NL" dirty="0"/>
            </a:br>
            <a:r>
              <a:rPr lang="nl-NL" dirty="0">
                <a:solidFill>
                  <a:schemeClr val="tx2"/>
                </a:solidFill>
                <a:latin typeface="+mn-lt"/>
              </a:rPr>
              <a:t>Verzachten nadelen van afschaffen huidige regeling</a:t>
            </a:r>
          </a:p>
        </p:txBody>
      </p:sp>
      <p:sp>
        <p:nvSpPr>
          <p:cNvPr id="8" name="Tijdelijke aanduiding voor inhoud 7">
            <a:extLst>
              <a:ext uri="{FF2B5EF4-FFF2-40B4-BE49-F238E27FC236}">
                <a16:creationId xmlns:a16="http://schemas.microsoft.com/office/drawing/2014/main" id="{C29BC749-53C8-FD78-BB23-849C108A877D}"/>
              </a:ext>
            </a:extLst>
          </p:cNvPr>
          <p:cNvSpPr>
            <a:spLocks noGrp="1"/>
          </p:cNvSpPr>
          <p:nvPr>
            <p:ph sz="quarter" idx="14"/>
          </p:nvPr>
        </p:nvSpPr>
        <p:spPr/>
        <p:txBody>
          <a:bodyPr/>
          <a:lstStyle/>
          <a:p>
            <a:pPr marL="342900" indent="-342900">
              <a:buFont typeface="Arial" panose="020B0604020202020204" pitchFamily="34" charset="0"/>
              <a:buChar char="•"/>
            </a:pPr>
            <a:r>
              <a:rPr lang="nl-NL" sz="1800" dirty="0">
                <a:latin typeface="+mn-lt"/>
              </a:rPr>
              <a:t>Compensatie voor afschaffing doorsneesystematiek.</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r>
              <a:rPr lang="nl-NL" sz="1800" dirty="0">
                <a:latin typeface="+mn-lt"/>
              </a:rPr>
              <a:t>Compensatie voor actieve deelnemers met geboortejaren 1959 t/m 1995. Relatief hoogste compensatie voor geboortejaar 1969.</a:t>
            </a:r>
          </a:p>
          <a:p>
            <a:pPr marL="342900" indent="-342900">
              <a:buFont typeface="Arial" panose="020B0604020202020204" pitchFamily="34" charset="0"/>
              <a:buChar char="•"/>
            </a:pPr>
            <a:endParaRPr lang="nl-NL" sz="1800" dirty="0">
              <a:highlight>
                <a:srgbClr val="00FF00"/>
              </a:highlight>
              <a:latin typeface="+mn-lt"/>
            </a:endParaRPr>
          </a:p>
          <a:p>
            <a:pPr marL="342900" indent="-342900">
              <a:buFont typeface="Arial" panose="020B0604020202020204" pitchFamily="34" charset="0"/>
              <a:buChar char="•"/>
            </a:pPr>
            <a:r>
              <a:rPr lang="nl-NL" sz="1800" dirty="0">
                <a:latin typeface="+mn-lt"/>
              </a:rPr>
              <a:t>Voor iedereen in deze groep wordt door compenseren het pensioenvooruitzicht beter in vergelijking met niet-compenseren.</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r>
              <a:rPr lang="nl-NL" sz="1800" dirty="0">
                <a:latin typeface="+mn-lt"/>
              </a:rPr>
              <a:t>Voor naar verwachting 98% van de deelnemers uit deze groep wordt pensioenvooruitzicht gelijk aan of hoger dan in de oude situatie, afhankelijk van de dekkingsgraad bij invaren. Uitzonderingen zijn vooral kleinere pensioenen van deelnemers die kort in de sector werken.</a:t>
            </a:r>
          </a:p>
          <a:p>
            <a:pPr marL="342900" indent="-342900">
              <a:buFont typeface="Arial" panose="020B0604020202020204" pitchFamily="34" charset="0"/>
              <a:buChar char="•"/>
            </a:pPr>
            <a:endParaRPr lang="nl-NL" sz="1800" dirty="0">
              <a:latin typeface="+mn-lt"/>
            </a:endParaRPr>
          </a:p>
          <a:p>
            <a:pPr marL="342900" indent="-342900">
              <a:buFont typeface="Arial" panose="020B0604020202020204" pitchFamily="34" charset="0"/>
              <a:buChar char="•"/>
            </a:pPr>
            <a:endParaRPr lang="nl-NL" sz="1800" dirty="0">
              <a:latin typeface="+mn-lt"/>
            </a:endParaRPr>
          </a:p>
        </p:txBody>
      </p:sp>
      <p:pic>
        <p:nvPicPr>
          <p:cNvPr id="14" name="Tijdelijke aanduiding voor inhoud 6">
            <a:extLst>
              <a:ext uri="{FF2B5EF4-FFF2-40B4-BE49-F238E27FC236}">
                <a16:creationId xmlns:a16="http://schemas.microsoft.com/office/drawing/2014/main" id="{8E8A9353-FC43-A5DA-FE27-9E25B416266E}"/>
              </a:ext>
            </a:extLst>
          </p:cNvPr>
          <p:cNvPicPr>
            <a:picLocks noGrp="1" noChangeAspect="1"/>
          </p:cNvPicPr>
          <p:nvPr>
            <p:ph sz="quarter" idx="12"/>
          </p:nvPr>
        </p:nvPicPr>
        <p:blipFill rotWithShape="1">
          <a:blip r:embed="rId3"/>
          <a:srcRect l="34121" t="25370" r="34050" b="15491"/>
          <a:stretch/>
        </p:blipFill>
        <p:spPr>
          <a:xfrm>
            <a:off x="502800" y="1409700"/>
            <a:ext cx="4659750" cy="4870080"/>
          </a:xfrm>
        </p:spPr>
      </p:pic>
      <p:grpSp>
        <p:nvGrpSpPr>
          <p:cNvPr id="9" name="Groep 8">
            <a:extLst>
              <a:ext uri="{FF2B5EF4-FFF2-40B4-BE49-F238E27FC236}">
                <a16:creationId xmlns:a16="http://schemas.microsoft.com/office/drawing/2014/main" id="{3BB25694-0C26-85B8-EF40-D24205F42D1E}"/>
              </a:ext>
            </a:extLst>
          </p:cNvPr>
          <p:cNvGrpSpPr/>
          <p:nvPr/>
        </p:nvGrpSpPr>
        <p:grpSpPr>
          <a:xfrm>
            <a:off x="-4" y="254793"/>
            <a:ext cx="321107" cy="1154908"/>
            <a:chOff x="3690373" y="1877462"/>
            <a:chExt cx="321107" cy="1369049"/>
          </a:xfrm>
        </p:grpSpPr>
        <p:sp>
          <p:nvSpPr>
            <p:cNvPr id="10" name="Rechthoek: afgeronde bovenhoeken 9">
              <a:extLst>
                <a:ext uri="{FF2B5EF4-FFF2-40B4-BE49-F238E27FC236}">
                  <a16:creationId xmlns:a16="http://schemas.microsoft.com/office/drawing/2014/main" id="{03FA0DDF-15D4-98BA-3A6A-8E4634DD6F45}"/>
                </a:ext>
              </a:extLst>
            </p:cNvPr>
            <p:cNvSpPr/>
            <p:nvPr/>
          </p:nvSpPr>
          <p:spPr>
            <a:xfrm rot="5400000" flipH="1">
              <a:off x="3166403" y="2401433"/>
              <a:ext cx="1369048"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1" name="Tekstvak 10">
              <a:extLst>
                <a:ext uri="{FF2B5EF4-FFF2-40B4-BE49-F238E27FC236}">
                  <a16:creationId xmlns:a16="http://schemas.microsoft.com/office/drawing/2014/main" id="{0C57C6EF-423B-B0F0-7720-620CDE1F96F9}"/>
                </a:ext>
              </a:extLst>
            </p:cNvPr>
            <p:cNvSpPr txBox="1"/>
            <p:nvPr/>
          </p:nvSpPr>
          <p:spPr>
            <a:xfrm rot="16200000">
              <a:off x="3166402" y="2401433"/>
              <a:ext cx="1369047" cy="321105"/>
            </a:xfrm>
            <a:prstGeom prst="rect">
              <a:avLst/>
            </a:prstGeom>
            <a:noFill/>
          </p:spPr>
          <p:txBody>
            <a:bodyPr wrap="square" lIns="180000" tIns="82800" rIns="180000" bIns="82800" rtlCol="0">
              <a:spAutoFit/>
            </a:bodyPr>
            <a:lstStyle/>
            <a:p>
              <a:pPr algn="ctr"/>
              <a:r>
                <a:rPr lang="nl-NL" sz="1000" dirty="0">
                  <a:solidFill>
                    <a:schemeClr val="bg1"/>
                  </a:solidFill>
                </a:rPr>
                <a:t>Compensatie</a:t>
              </a:r>
            </a:p>
          </p:txBody>
        </p:sp>
      </p:grpSp>
    </p:spTree>
    <p:extLst>
      <p:ext uri="{BB962C8B-B14F-4D97-AF65-F5344CB8AC3E}">
        <p14:creationId xmlns:p14="http://schemas.microsoft.com/office/powerpoint/2010/main" val="222361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4B852-5A92-2F37-0DCF-9D1CDC78DC4C}"/>
              </a:ext>
            </a:extLst>
          </p:cNvPr>
          <p:cNvSpPr>
            <a:spLocks noGrp="1"/>
          </p:cNvSpPr>
          <p:nvPr>
            <p:ph type="title"/>
          </p:nvPr>
        </p:nvSpPr>
        <p:spPr/>
        <p:txBody>
          <a:bodyPr/>
          <a:lstStyle/>
          <a:p>
            <a:r>
              <a:rPr lang="nl-NL" dirty="0"/>
              <a:t>Omzetten </a:t>
            </a:r>
            <a:br>
              <a:rPr lang="nl-NL" dirty="0"/>
            </a:br>
            <a:r>
              <a:rPr lang="nl-NL" dirty="0">
                <a:solidFill>
                  <a:schemeClr val="tx2"/>
                </a:solidFill>
                <a:latin typeface="+mn-lt"/>
              </a:rPr>
              <a:t>Belangrijkste doelen</a:t>
            </a:r>
          </a:p>
        </p:txBody>
      </p:sp>
      <p:sp>
        <p:nvSpPr>
          <p:cNvPr id="3" name="Tijdelijke aanduiding voor inhoud 2">
            <a:extLst>
              <a:ext uri="{FF2B5EF4-FFF2-40B4-BE49-F238E27FC236}">
                <a16:creationId xmlns:a16="http://schemas.microsoft.com/office/drawing/2014/main" id="{E3E2BA15-391B-47AB-524A-ED686867F9E5}"/>
              </a:ext>
            </a:extLst>
          </p:cNvPr>
          <p:cNvSpPr>
            <a:spLocks noGrp="1"/>
          </p:cNvSpPr>
          <p:nvPr>
            <p:ph sz="quarter" idx="12"/>
          </p:nvPr>
        </p:nvSpPr>
        <p:spPr/>
        <p:txBody>
          <a:bodyPr/>
          <a:lstStyle/>
          <a:p>
            <a:pPr marL="457200" indent="-457200">
              <a:buSzPct val="100000"/>
              <a:buFont typeface="+mj-lt"/>
              <a:buAutoNum type="arabicPeriod"/>
            </a:pPr>
            <a:r>
              <a:rPr lang="nl-NL" sz="1800" dirty="0">
                <a:latin typeface="+mn-lt"/>
              </a:rPr>
              <a:t>De ingegane pensioenen door de overgang niet verlagen.</a:t>
            </a:r>
            <a:br>
              <a:rPr lang="nl-NL" sz="1800" dirty="0">
                <a:latin typeface="+mn-lt"/>
              </a:rPr>
            </a:br>
            <a:r>
              <a:rPr lang="nl-NL" sz="1800" dirty="0">
                <a:latin typeface="+mn-lt"/>
              </a:rPr>
              <a:t> </a:t>
            </a:r>
          </a:p>
          <a:p>
            <a:pPr marL="457200" indent="-457200">
              <a:buSzPct val="100000"/>
              <a:buFont typeface="+mj-lt"/>
              <a:buAutoNum type="arabicPeriod"/>
            </a:pPr>
            <a:r>
              <a:rPr lang="nl-NL" sz="1800" dirty="0">
                <a:latin typeface="+mn-lt"/>
              </a:rPr>
              <a:t>De ingegane pensioenen in de eerste drie jaren na de overgang niet verlagen.</a:t>
            </a:r>
            <a:br>
              <a:rPr lang="nl-NL" sz="1800" dirty="0">
                <a:latin typeface="+mn-lt"/>
              </a:rPr>
            </a:br>
            <a:endParaRPr lang="nl-NL" sz="1800" dirty="0">
              <a:latin typeface="+mn-lt"/>
            </a:endParaRPr>
          </a:p>
          <a:p>
            <a:pPr marL="457200" indent="-457200">
              <a:buSzPct val="100000"/>
              <a:buFont typeface="+mj-lt"/>
              <a:buAutoNum type="arabicPeriod"/>
            </a:pPr>
            <a:r>
              <a:rPr lang="nl-NL" sz="1800" dirty="0">
                <a:latin typeface="+mn-lt"/>
              </a:rPr>
              <a:t>Het wegnemen of verzachten van de gevolgen van de afschaffing van de doorsnee-systematiek in de huidige regeling (compenseren).</a:t>
            </a:r>
          </a:p>
          <a:p>
            <a:pPr marL="457200" indent="-457200">
              <a:buSzPct val="100000"/>
              <a:buFont typeface="+mj-lt"/>
              <a:buAutoNum type="arabicPeriod"/>
            </a:pPr>
            <a:endParaRPr lang="nl-NL" sz="1800" dirty="0">
              <a:latin typeface="+mn-lt"/>
            </a:endParaRPr>
          </a:p>
          <a:p>
            <a:pPr marL="457200" indent="-457200">
              <a:buSzPct val="100000"/>
              <a:buFont typeface="+mj-lt"/>
              <a:buAutoNum type="arabicPeriod"/>
            </a:pPr>
            <a:r>
              <a:rPr lang="nl-NL" sz="1800" dirty="0">
                <a:latin typeface="+mn-lt"/>
              </a:rPr>
              <a:t>Het verhogen van de individuele pensioenvermogens en de ingegane pensioenen van alle deelnemers. </a:t>
            </a:r>
            <a:br>
              <a:rPr lang="nl-NL" sz="1800" dirty="0">
                <a:latin typeface="+mn-lt"/>
              </a:rPr>
            </a:br>
            <a:endParaRPr lang="nl-NL" sz="1800" dirty="0">
              <a:latin typeface="+mn-lt"/>
            </a:endParaRPr>
          </a:p>
          <a:p>
            <a:pPr>
              <a:buSzPct val="100000"/>
            </a:pPr>
            <a:r>
              <a:rPr lang="nl-NL" sz="1800" dirty="0">
                <a:latin typeface="+mn-lt"/>
              </a:rPr>
              <a:t>Individuele resultaten van omzetten zijn nog niet bekend.</a:t>
            </a:r>
          </a:p>
          <a:p>
            <a:pPr>
              <a:buSzPct val="100000"/>
            </a:pPr>
            <a:endParaRPr lang="nl-NL" sz="1800" dirty="0">
              <a:latin typeface="+mn-lt"/>
            </a:endParaRPr>
          </a:p>
        </p:txBody>
      </p:sp>
      <p:sp>
        <p:nvSpPr>
          <p:cNvPr id="7" name="Rechthoek: afgeronde hoeken 6">
            <a:extLst>
              <a:ext uri="{FF2B5EF4-FFF2-40B4-BE49-F238E27FC236}">
                <a16:creationId xmlns:a16="http://schemas.microsoft.com/office/drawing/2014/main" id="{3E005335-049B-6BAF-E94F-2B3BBE37B0E1}"/>
              </a:ext>
            </a:extLst>
          </p:cNvPr>
          <p:cNvSpPr/>
          <p:nvPr/>
        </p:nvSpPr>
        <p:spPr>
          <a:xfrm>
            <a:off x="6627901" y="1562400"/>
            <a:ext cx="5060099" cy="23600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ea typeface="Times New Roman" panose="02020603050405020304" pitchFamily="18" charset="0"/>
                <a:cs typeface="Arial" panose="020B0604020202020204" pitchFamily="34" charset="0"/>
              </a:rPr>
              <a:t>De dekkingsgraad op het moment van omzetten (‘het transitiemoment’ of ‘de overgang’) is bepalend voor wat er mogelijk is en welke doelen bereikt kunnen worden. </a:t>
            </a:r>
            <a:r>
              <a:rPr lang="nl-NL" sz="1400" dirty="0">
                <a:effectLst/>
                <a:ea typeface="Times New Roman" panose="02020603050405020304" pitchFamily="18" charset="0"/>
                <a:cs typeface="Arial" panose="020B0604020202020204" pitchFamily="34" charset="0"/>
              </a:rPr>
              <a:t>Hoe hoger de dekkingsgraad, hoe meer haalbaar is. </a:t>
            </a:r>
          </a:p>
          <a:p>
            <a:endParaRPr lang="nl-NL" sz="1400" dirty="0">
              <a:ea typeface="Times New Roman" panose="02020603050405020304" pitchFamily="18" charset="0"/>
              <a:cs typeface="Arial" panose="020B0604020202020204" pitchFamily="34" charset="0"/>
            </a:endParaRPr>
          </a:p>
          <a:p>
            <a:r>
              <a:rPr lang="nl-NL" sz="1400" dirty="0">
                <a:ea typeface="Times New Roman" panose="02020603050405020304" pitchFamily="18" charset="0"/>
                <a:cs typeface="Arial" panose="020B0604020202020204" pitchFamily="34" charset="0"/>
              </a:rPr>
              <a:t>De eerste drie doelen bepalen hoe hoog de dekkingsgraad bij omzetten in de gewenste situatie minimaal moet zijn. Deze worden behaald bij een dekkingsgraad van 103,6%.</a:t>
            </a:r>
            <a:endParaRPr lang="nl-NL" sz="1400" dirty="0">
              <a:effectLst/>
              <a:ea typeface="Times New Roman" panose="02020603050405020304" pitchFamily="18" charset="0"/>
              <a:cs typeface="Arial" panose="020B0604020202020204" pitchFamily="34" charset="0"/>
            </a:endParaRPr>
          </a:p>
        </p:txBody>
      </p:sp>
      <p:grpSp>
        <p:nvGrpSpPr>
          <p:cNvPr id="4" name="Groep 3">
            <a:extLst>
              <a:ext uri="{FF2B5EF4-FFF2-40B4-BE49-F238E27FC236}">
                <a16:creationId xmlns:a16="http://schemas.microsoft.com/office/drawing/2014/main" id="{A11D8A47-0C09-4B9E-83B0-0F2E04031B91}"/>
              </a:ext>
            </a:extLst>
          </p:cNvPr>
          <p:cNvGrpSpPr/>
          <p:nvPr/>
        </p:nvGrpSpPr>
        <p:grpSpPr>
          <a:xfrm>
            <a:off x="-3" y="254794"/>
            <a:ext cx="323042" cy="1044000"/>
            <a:chOff x="3690374" y="1877464"/>
            <a:chExt cx="323042" cy="1307608"/>
          </a:xfrm>
        </p:grpSpPr>
        <p:sp>
          <p:nvSpPr>
            <p:cNvPr id="8" name="Rechthoek: afgeronde bovenhoeken 7">
              <a:extLst>
                <a:ext uri="{FF2B5EF4-FFF2-40B4-BE49-F238E27FC236}">
                  <a16:creationId xmlns:a16="http://schemas.microsoft.com/office/drawing/2014/main" id="{189D46F8-2F87-26E7-C7F1-139E8B511952}"/>
                </a:ext>
              </a:extLst>
            </p:cNvPr>
            <p:cNvSpPr/>
            <p:nvPr/>
          </p:nvSpPr>
          <p:spPr>
            <a:xfrm rot="5400000" flipH="1">
              <a:off x="3197124" y="2370714"/>
              <a:ext cx="1307607"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9" name="Tekstvak 8">
              <a:extLst>
                <a:ext uri="{FF2B5EF4-FFF2-40B4-BE49-F238E27FC236}">
                  <a16:creationId xmlns:a16="http://schemas.microsoft.com/office/drawing/2014/main" id="{C38CA165-D730-E720-FFFC-8AF8DCA0D242}"/>
                </a:ext>
              </a:extLst>
            </p:cNvPr>
            <p:cNvSpPr txBox="1"/>
            <p:nvPr/>
          </p:nvSpPr>
          <p:spPr>
            <a:xfrm rot="16200000">
              <a:off x="3199061" y="2370717"/>
              <a:ext cx="1307605" cy="321105"/>
            </a:xfrm>
            <a:prstGeom prst="rect">
              <a:avLst/>
            </a:prstGeom>
            <a:noFill/>
          </p:spPr>
          <p:txBody>
            <a:bodyPr wrap="square" lIns="180000" tIns="82800" rIns="180000" bIns="82800" rtlCol="0">
              <a:spAutoFit/>
            </a:bodyPr>
            <a:lstStyle/>
            <a:p>
              <a:pPr algn="ctr"/>
              <a:r>
                <a:rPr lang="nl-NL" sz="1000" dirty="0">
                  <a:solidFill>
                    <a:schemeClr val="bg1"/>
                  </a:solidFill>
                </a:rPr>
                <a:t>Omzetten</a:t>
              </a:r>
            </a:p>
          </p:txBody>
        </p:sp>
      </p:grpSp>
      <p:cxnSp>
        <p:nvCxnSpPr>
          <p:cNvPr id="12" name="Rechte verbindingslijn 11">
            <a:extLst>
              <a:ext uri="{FF2B5EF4-FFF2-40B4-BE49-F238E27FC236}">
                <a16:creationId xmlns:a16="http://schemas.microsoft.com/office/drawing/2014/main" id="{8C8D639E-A234-0C13-4794-D73FC9BBDB1A}"/>
              </a:ext>
            </a:extLst>
          </p:cNvPr>
          <p:cNvCxnSpPr/>
          <p:nvPr/>
        </p:nvCxnSpPr>
        <p:spPr>
          <a:xfrm>
            <a:off x="502065" y="4429125"/>
            <a:ext cx="575353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8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2A9A7-5521-C5E4-CA29-BBD5484B44A6}"/>
              </a:ext>
            </a:extLst>
          </p:cNvPr>
          <p:cNvSpPr>
            <a:spLocks noGrp="1"/>
          </p:cNvSpPr>
          <p:nvPr>
            <p:ph type="title"/>
          </p:nvPr>
        </p:nvSpPr>
        <p:spPr/>
        <p:txBody>
          <a:bodyPr/>
          <a:lstStyle/>
          <a:p>
            <a:r>
              <a:rPr lang="nl-NL" dirty="0"/>
              <a:t>Omzetten</a:t>
            </a:r>
            <a:br>
              <a:rPr lang="nl-NL" dirty="0"/>
            </a:br>
            <a:r>
              <a:rPr lang="nl-NL" dirty="0">
                <a:solidFill>
                  <a:schemeClr val="tx2"/>
                </a:solidFill>
                <a:latin typeface="+mn-lt"/>
              </a:rPr>
              <a:t>Resultaten afhankelijk van dekkingsgraad op moment van omzetten </a:t>
            </a:r>
            <a:endParaRPr lang="nl-NL" dirty="0"/>
          </a:p>
        </p:txBody>
      </p:sp>
      <p:grpSp>
        <p:nvGrpSpPr>
          <p:cNvPr id="44" name="Groep 43">
            <a:extLst>
              <a:ext uri="{FF2B5EF4-FFF2-40B4-BE49-F238E27FC236}">
                <a16:creationId xmlns:a16="http://schemas.microsoft.com/office/drawing/2014/main" id="{C8D1D8A3-676E-E156-D345-41DD22E5A012}"/>
              </a:ext>
            </a:extLst>
          </p:cNvPr>
          <p:cNvGrpSpPr/>
          <p:nvPr/>
        </p:nvGrpSpPr>
        <p:grpSpPr>
          <a:xfrm>
            <a:off x="496988" y="1298794"/>
            <a:ext cx="9210207" cy="4747775"/>
            <a:chOff x="496988" y="1276718"/>
            <a:chExt cx="9253032" cy="4769851"/>
          </a:xfrm>
        </p:grpSpPr>
        <p:sp>
          <p:nvSpPr>
            <p:cNvPr id="12" name="Rechthoek: afgeronde diagonale hoeken 11">
              <a:extLst>
                <a:ext uri="{FF2B5EF4-FFF2-40B4-BE49-F238E27FC236}">
                  <a16:creationId xmlns:a16="http://schemas.microsoft.com/office/drawing/2014/main" id="{77509AC4-D057-0433-C3CD-716379FAA5F8}"/>
                </a:ext>
              </a:extLst>
            </p:cNvPr>
            <p:cNvSpPr/>
            <p:nvPr/>
          </p:nvSpPr>
          <p:spPr>
            <a:xfrm flipH="1">
              <a:off x="2666875"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3" name="Rechthoek: afgeronde diagonale hoeken 12">
              <a:extLst>
                <a:ext uri="{FF2B5EF4-FFF2-40B4-BE49-F238E27FC236}">
                  <a16:creationId xmlns:a16="http://schemas.microsoft.com/office/drawing/2014/main" id="{935A7AF6-028A-87AB-343D-E4A34429B6F7}"/>
                </a:ext>
              </a:extLst>
            </p:cNvPr>
            <p:cNvSpPr/>
            <p:nvPr/>
          </p:nvSpPr>
          <p:spPr>
            <a:xfrm flipH="1">
              <a:off x="4132362"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4" name="Rechthoek: afgeronde diagonale hoeken 13">
              <a:extLst>
                <a:ext uri="{FF2B5EF4-FFF2-40B4-BE49-F238E27FC236}">
                  <a16:creationId xmlns:a16="http://schemas.microsoft.com/office/drawing/2014/main" id="{0B31F680-BF35-FC04-1D0D-01E6376E2CF9}"/>
                </a:ext>
              </a:extLst>
            </p:cNvPr>
            <p:cNvSpPr/>
            <p:nvPr/>
          </p:nvSpPr>
          <p:spPr>
            <a:xfrm flipH="1">
              <a:off x="5603750"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5" name="Rechthoek: afgeronde diagonale hoeken 14">
              <a:extLst>
                <a:ext uri="{FF2B5EF4-FFF2-40B4-BE49-F238E27FC236}">
                  <a16:creationId xmlns:a16="http://schemas.microsoft.com/office/drawing/2014/main" id="{44CCF344-11B5-2DBF-5CA8-2CD9999B8521}"/>
                </a:ext>
              </a:extLst>
            </p:cNvPr>
            <p:cNvSpPr/>
            <p:nvPr/>
          </p:nvSpPr>
          <p:spPr>
            <a:xfrm flipH="1">
              <a:off x="7066287"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6" name="Rechthoek: afgeronde diagonale hoeken 15">
              <a:extLst>
                <a:ext uri="{FF2B5EF4-FFF2-40B4-BE49-F238E27FC236}">
                  <a16:creationId xmlns:a16="http://schemas.microsoft.com/office/drawing/2014/main" id="{3D32F1FE-8126-B5AB-889D-67593080CF17}"/>
                </a:ext>
              </a:extLst>
            </p:cNvPr>
            <p:cNvSpPr/>
            <p:nvPr/>
          </p:nvSpPr>
          <p:spPr>
            <a:xfrm flipH="1">
              <a:off x="8540626" y="4894299"/>
              <a:ext cx="1200721" cy="535677"/>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MVEV en operationele reserve</a:t>
              </a:r>
            </a:p>
          </p:txBody>
        </p:sp>
        <p:sp>
          <p:nvSpPr>
            <p:cNvPr id="17" name="Rechthoek: afgeronde diagonale hoeken 16">
              <a:extLst>
                <a:ext uri="{FF2B5EF4-FFF2-40B4-BE49-F238E27FC236}">
                  <a16:creationId xmlns:a16="http://schemas.microsoft.com/office/drawing/2014/main" id="{D0409666-01CB-10B2-C81F-7729805F36A5}"/>
                </a:ext>
              </a:extLst>
            </p:cNvPr>
            <p:cNvSpPr/>
            <p:nvPr/>
          </p:nvSpPr>
          <p:spPr>
            <a:xfrm flipH="1">
              <a:off x="2666875"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18" name="Rechthoek: afgeronde diagonale hoeken 17">
              <a:extLst>
                <a:ext uri="{FF2B5EF4-FFF2-40B4-BE49-F238E27FC236}">
                  <a16:creationId xmlns:a16="http://schemas.microsoft.com/office/drawing/2014/main" id="{FBA2EF22-541E-9577-DACE-DE2B516C0C15}"/>
                </a:ext>
              </a:extLst>
            </p:cNvPr>
            <p:cNvSpPr/>
            <p:nvPr/>
          </p:nvSpPr>
          <p:spPr>
            <a:xfrm flipH="1">
              <a:off x="2666875" y="3777709"/>
              <a:ext cx="1200721" cy="43165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1,5%</a:t>
              </a:r>
            </a:p>
          </p:txBody>
        </p:sp>
        <p:sp>
          <p:nvSpPr>
            <p:cNvPr id="20" name="Rechthoek: afgeronde diagonale hoeken 19">
              <a:extLst>
                <a:ext uri="{FF2B5EF4-FFF2-40B4-BE49-F238E27FC236}">
                  <a16:creationId xmlns:a16="http://schemas.microsoft.com/office/drawing/2014/main" id="{2665534D-4874-D292-90A0-D46B1C8EB482}"/>
                </a:ext>
              </a:extLst>
            </p:cNvPr>
            <p:cNvSpPr/>
            <p:nvPr/>
          </p:nvSpPr>
          <p:spPr>
            <a:xfrm flipH="1">
              <a:off x="2666875" y="3134335"/>
              <a:ext cx="1200721" cy="600083"/>
            </a:xfrm>
            <a:prstGeom prst="round2DiagRect">
              <a:avLst/>
            </a:prstGeom>
            <a:solidFill>
              <a:schemeClr val="bg1"/>
            </a:solidFill>
            <a:ln>
              <a:solidFill>
                <a:schemeClr val="accent3"/>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chemeClr val="accent3"/>
                  </a:solidFill>
                </a:rPr>
                <a:t>Compensatie uit premie</a:t>
              </a:r>
            </a:p>
          </p:txBody>
        </p:sp>
        <p:sp>
          <p:nvSpPr>
            <p:cNvPr id="22" name="Rechthoek: afgeronde diagonale hoeken 21">
              <a:extLst>
                <a:ext uri="{FF2B5EF4-FFF2-40B4-BE49-F238E27FC236}">
                  <a16:creationId xmlns:a16="http://schemas.microsoft.com/office/drawing/2014/main" id="{52C1C939-6D71-1EE2-CE54-5F03B6985CE1}"/>
                </a:ext>
              </a:extLst>
            </p:cNvPr>
            <p:cNvSpPr/>
            <p:nvPr/>
          </p:nvSpPr>
          <p:spPr>
            <a:xfrm flipH="1">
              <a:off x="4132362"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23" name="Rechthoek: afgeronde diagonale hoeken 22">
              <a:extLst>
                <a:ext uri="{FF2B5EF4-FFF2-40B4-BE49-F238E27FC236}">
                  <a16:creationId xmlns:a16="http://schemas.microsoft.com/office/drawing/2014/main" id="{8BE3C9BD-BC8D-6A71-F023-B9AEDCC9A172}"/>
                </a:ext>
              </a:extLst>
            </p:cNvPr>
            <p:cNvSpPr/>
            <p:nvPr/>
          </p:nvSpPr>
          <p:spPr>
            <a:xfrm flipH="1">
              <a:off x="4132362" y="3777709"/>
              <a:ext cx="1200721" cy="43165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1,5%</a:t>
              </a:r>
            </a:p>
          </p:txBody>
        </p:sp>
        <p:sp>
          <p:nvSpPr>
            <p:cNvPr id="24" name="Rechthoek: afgeronde diagonale hoeken 23">
              <a:extLst>
                <a:ext uri="{FF2B5EF4-FFF2-40B4-BE49-F238E27FC236}">
                  <a16:creationId xmlns:a16="http://schemas.microsoft.com/office/drawing/2014/main" id="{F3B1E6B3-002C-FFC0-36AB-3F0459DE5B49}"/>
                </a:ext>
              </a:extLst>
            </p:cNvPr>
            <p:cNvSpPr/>
            <p:nvPr/>
          </p:nvSpPr>
          <p:spPr>
            <a:xfrm flipH="1">
              <a:off x="4132362" y="3134335"/>
              <a:ext cx="1200721" cy="600083"/>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ysClr val="windowText" lastClr="000000"/>
                  </a:solidFill>
                </a:rPr>
                <a:t>Compensatie uit vermogen 3%</a:t>
              </a:r>
            </a:p>
          </p:txBody>
        </p:sp>
        <p:sp>
          <p:nvSpPr>
            <p:cNvPr id="26" name="Rechthoek: afgeronde diagonale hoeken 25">
              <a:extLst>
                <a:ext uri="{FF2B5EF4-FFF2-40B4-BE49-F238E27FC236}">
                  <a16:creationId xmlns:a16="http://schemas.microsoft.com/office/drawing/2014/main" id="{C820E1EB-84DF-8F1C-8007-FF64053330E7}"/>
                </a:ext>
              </a:extLst>
            </p:cNvPr>
            <p:cNvSpPr/>
            <p:nvPr/>
          </p:nvSpPr>
          <p:spPr>
            <a:xfrm flipH="1">
              <a:off x="5603750"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27" name="Rechthoek: afgeronde diagonale hoeken 26">
              <a:extLst>
                <a:ext uri="{FF2B5EF4-FFF2-40B4-BE49-F238E27FC236}">
                  <a16:creationId xmlns:a16="http://schemas.microsoft.com/office/drawing/2014/main" id="{9CE1C790-5D44-979F-8664-94E8B1FBA54C}"/>
                </a:ext>
              </a:extLst>
            </p:cNvPr>
            <p:cNvSpPr/>
            <p:nvPr/>
          </p:nvSpPr>
          <p:spPr>
            <a:xfrm flipH="1">
              <a:off x="5603750" y="3777709"/>
              <a:ext cx="1200721" cy="43165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1,5%</a:t>
              </a:r>
            </a:p>
          </p:txBody>
        </p:sp>
        <p:sp>
          <p:nvSpPr>
            <p:cNvPr id="28" name="Rechthoek: afgeronde diagonale hoeken 27">
              <a:extLst>
                <a:ext uri="{FF2B5EF4-FFF2-40B4-BE49-F238E27FC236}">
                  <a16:creationId xmlns:a16="http://schemas.microsoft.com/office/drawing/2014/main" id="{98200040-1CBB-D3D4-E2A1-47C1A56DCE33}"/>
                </a:ext>
              </a:extLst>
            </p:cNvPr>
            <p:cNvSpPr/>
            <p:nvPr/>
          </p:nvSpPr>
          <p:spPr>
            <a:xfrm flipH="1">
              <a:off x="5603750" y="3134335"/>
              <a:ext cx="1200721" cy="600083"/>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ysClr val="windowText" lastClr="000000"/>
                  </a:solidFill>
                </a:rPr>
                <a:t>Compensatie uit vermogen 3%</a:t>
              </a:r>
            </a:p>
          </p:txBody>
        </p:sp>
        <p:sp>
          <p:nvSpPr>
            <p:cNvPr id="29" name="Rechthoek: afgeronde diagonale hoeken 28">
              <a:extLst>
                <a:ext uri="{FF2B5EF4-FFF2-40B4-BE49-F238E27FC236}">
                  <a16:creationId xmlns:a16="http://schemas.microsoft.com/office/drawing/2014/main" id="{EF72373E-DF1E-882D-C9F5-481B9B040433}"/>
                </a:ext>
              </a:extLst>
            </p:cNvPr>
            <p:cNvSpPr/>
            <p:nvPr/>
          </p:nvSpPr>
          <p:spPr>
            <a:xfrm flipH="1">
              <a:off x="5603750" y="2482396"/>
              <a:ext cx="1200721" cy="600083"/>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Verdeling vermogen</a:t>
              </a:r>
            </a:p>
          </p:txBody>
        </p:sp>
        <p:sp>
          <p:nvSpPr>
            <p:cNvPr id="31" name="Rechthoek: afgeronde diagonale hoeken 30">
              <a:extLst>
                <a:ext uri="{FF2B5EF4-FFF2-40B4-BE49-F238E27FC236}">
                  <a16:creationId xmlns:a16="http://schemas.microsoft.com/office/drawing/2014/main" id="{E86EE419-D310-DA61-D7FD-22AAB75F1F8C}"/>
                </a:ext>
              </a:extLst>
            </p:cNvPr>
            <p:cNvSpPr/>
            <p:nvPr/>
          </p:nvSpPr>
          <p:spPr>
            <a:xfrm flipH="1">
              <a:off x="7066287"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32" name="Rechthoek: afgeronde diagonale hoeken 31">
              <a:extLst>
                <a:ext uri="{FF2B5EF4-FFF2-40B4-BE49-F238E27FC236}">
                  <a16:creationId xmlns:a16="http://schemas.microsoft.com/office/drawing/2014/main" id="{F6441C78-58F3-9BED-EF06-1F62D5AF7976}"/>
                </a:ext>
              </a:extLst>
            </p:cNvPr>
            <p:cNvSpPr/>
            <p:nvPr/>
          </p:nvSpPr>
          <p:spPr>
            <a:xfrm flipH="1">
              <a:off x="7066286" y="3272118"/>
              <a:ext cx="1200721" cy="93724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5%</a:t>
              </a:r>
            </a:p>
          </p:txBody>
        </p:sp>
        <p:sp>
          <p:nvSpPr>
            <p:cNvPr id="33" name="Rechthoek: afgeronde diagonale hoeken 32">
              <a:extLst>
                <a:ext uri="{FF2B5EF4-FFF2-40B4-BE49-F238E27FC236}">
                  <a16:creationId xmlns:a16="http://schemas.microsoft.com/office/drawing/2014/main" id="{A2A5AB8C-9BB6-DADB-D30A-59D33915BF79}"/>
                </a:ext>
              </a:extLst>
            </p:cNvPr>
            <p:cNvSpPr/>
            <p:nvPr/>
          </p:nvSpPr>
          <p:spPr>
            <a:xfrm flipH="1">
              <a:off x="7066287" y="2631349"/>
              <a:ext cx="1200721" cy="600083"/>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ysClr val="windowText" lastClr="000000"/>
                  </a:solidFill>
                </a:rPr>
                <a:t>Compensatie uit vermogen 3%</a:t>
              </a:r>
            </a:p>
          </p:txBody>
        </p:sp>
        <p:sp>
          <p:nvSpPr>
            <p:cNvPr id="34" name="Rechthoek: afgeronde diagonale hoeken 33">
              <a:extLst>
                <a:ext uri="{FF2B5EF4-FFF2-40B4-BE49-F238E27FC236}">
                  <a16:creationId xmlns:a16="http://schemas.microsoft.com/office/drawing/2014/main" id="{DBEF5D06-D6A1-2F9B-6EA7-16BFEF70AFA5}"/>
                </a:ext>
              </a:extLst>
            </p:cNvPr>
            <p:cNvSpPr/>
            <p:nvPr/>
          </p:nvSpPr>
          <p:spPr>
            <a:xfrm flipH="1">
              <a:off x="7066287" y="1715294"/>
              <a:ext cx="1200721" cy="872631"/>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Verdeling vermogen</a:t>
              </a:r>
            </a:p>
          </p:txBody>
        </p:sp>
        <p:sp>
          <p:nvSpPr>
            <p:cNvPr id="38" name="Rechthoek: afgeronde diagonale hoeken 37">
              <a:extLst>
                <a:ext uri="{FF2B5EF4-FFF2-40B4-BE49-F238E27FC236}">
                  <a16:creationId xmlns:a16="http://schemas.microsoft.com/office/drawing/2014/main" id="{FB24011D-7364-A3F1-54BC-AC4560CAEB38}"/>
                </a:ext>
              </a:extLst>
            </p:cNvPr>
            <p:cNvSpPr/>
            <p:nvPr/>
          </p:nvSpPr>
          <p:spPr>
            <a:xfrm flipH="1">
              <a:off x="8540626" y="4250071"/>
              <a:ext cx="1200721" cy="600083"/>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Toekennen voorziening</a:t>
              </a:r>
            </a:p>
          </p:txBody>
        </p:sp>
        <p:sp>
          <p:nvSpPr>
            <p:cNvPr id="39" name="Rechthoek: afgeronde diagonale hoeken 38">
              <a:extLst>
                <a:ext uri="{FF2B5EF4-FFF2-40B4-BE49-F238E27FC236}">
                  <a16:creationId xmlns:a16="http://schemas.microsoft.com/office/drawing/2014/main" id="{61EE6DE6-5734-BA0E-A5C0-5BE720F2AE79}"/>
                </a:ext>
              </a:extLst>
            </p:cNvPr>
            <p:cNvSpPr/>
            <p:nvPr/>
          </p:nvSpPr>
          <p:spPr>
            <a:xfrm flipH="1">
              <a:off x="8540625" y="3272118"/>
              <a:ext cx="1200721" cy="937248"/>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Solidariteitsreserve 5%</a:t>
              </a:r>
            </a:p>
          </p:txBody>
        </p:sp>
        <p:sp>
          <p:nvSpPr>
            <p:cNvPr id="40" name="Rechthoek: afgeronde diagonale hoeken 39">
              <a:extLst>
                <a:ext uri="{FF2B5EF4-FFF2-40B4-BE49-F238E27FC236}">
                  <a16:creationId xmlns:a16="http://schemas.microsoft.com/office/drawing/2014/main" id="{9F0528B8-13C6-67DC-FF79-5B0F34CD3856}"/>
                </a:ext>
              </a:extLst>
            </p:cNvPr>
            <p:cNvSpPr/>
            <p:nvPr/>
          </p:nvSpPr>
          <p:spPr>
            <a:xfrm flipH="1">
              <a:off x="8540626" y="2631349"/>
              <a:ext cx="1200721" cy="600083"/>
            </a:xfrm>
            <a:prstGeom prst="round2Diag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ysClr val="windowText" lastClr="000000"/>
                  </a:solidFill>
                </a:rPr>
                <a:t>Compensatie uit vermogen 3%</a:t>
              </a:r>
            </a:p>
          </p:txBody>
        </p:sp>
        <p:sp>
          <p:nvSpPr>
            <p:cNvPr id="41" name="Rechthoek: afgeronde diagonale hoeken 40">
              <a:extLst>
                <a:ext uri="{FF2B5EF4-FFF2-40B4-BE49-F238E27FC236}">
                  <a16:creationId xmlns:a16="http://schemas.microsoft.com/office/drawing/2014/main" id="{C06F04AB-936B-758C-5F03-3D40B32B7F0F}"/>
                </a:ext>
              </a:extLst>
            </p:cNvPr>
            <p:cNvSpPr/>
            <p:nvPr/>
          </p:nvSpPr>
          <p:spPr>
            <a:xfrm flipH="1">
              <a:off x="8540626" y="1276718"/>
              <a:ext cx="1200721" cy="1311207"/>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t>Verdeling vermogen</a:t>
              </a:r>
            </a:p>
          </p:txBody>
        </p:sp>
        <p:cxnSp>
          <p:nvCxnSpPr>
            <p:cNvPr id="4" name="Rechte verbindingslijn 3">
              <a:extLst>
                <a:ext uri="{FF2B5EF4-FFF2-40B4-BE49-F238E27FC236}">
                  <a16:creationId xmlns:a16="http://schemas.microsoft.com/office/drawing/2014/main" id="{A6BC3E63-7297-F03C-8215-9B9D8FDD801C}"/>
                </a:ext>
              </a:extLst>
            </p:cNvPr>
            <p:cNvCxnSpPr/>
            <p:nvPr/>
          </p:nvCxnSpPr>
          <p:spPr>
            <a:xfrm>
              <a:off x="504289" y="5614909"/>
              <a:ext cx="92457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7E61FD00-1730-5E84-3576-C45C379AAE35}"/>
                </a:ext>
              </a:extLst>
            </p:cNvPr>
            <p:cNvSpPr/>
            <p:nvPr/>
          </p:nvSpPr>
          <p:spPr>
            <a:xfrm>
              <a:off x="3168399" y="5516073"/>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C5903198-3670-8FBD-774F-20A305B842A2}"/>
                </a:ext>
              </a:extLst>
            </p:cNvPr>
            <p:cNvSpPr/>
            <p:nvPr/>
          </p:nvSpPr>
          <p:spPr>
            <a:xfrm>
              <a:off x="4633886" y="5516073"/>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al 52">
              <a:extLst>
                <a:ext uri="{FF2B5EF4-FFF2-40B4-BE49-F238E27FC236}">
                  <a16:creationId xmlns:a16="http://schemas.microsoft.com/office/drawing/2014/main" id="{6C5FFE61-003D-4848-6CE7-F6A48428A519}"/>
                </a:ext>
              </a:extLst>
            </p:cNvPr>
            <p:cNvSpPr/>
            <p:nvPr/>
          </p:nvSpPr>
          <p:spPr>
            <a:xfrm>
              <a:off x="6105274" y="5528814"/>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al 54">
              <a:extLst>
                <a:ext uri="{FF2B5EF4-FFF2-40B4-BE49-F238E27FC236}">
                  <a16:creationId xmlns:a16="http://schemas.microsoft.com/office/drawing/2014/main" id="{9ED89CFF-76B2-69D0-8C68-CFE755A4BA28}"/>
                </a:ext>
              </a:extLst>
            </p:cNvPr>
            <p:cNvSpPr/>
            <p:nvPr/>
          </p:nvSpPr>
          <p:spPr>
            <a:xfrm>
              <a:off x="7567811" y="5516073"/>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al 55">
              <a:extLst>
                <a:ext uri="{FF2B5EF4-FFF2-40B4-BE49-F238E27FC236}">
                  <a16:creationId xmlns:a16="http://schemas.microsoft.com/office/drawing/2014/main" id="{054D687F-D6FE-F4B1-6AE6-9365D9584A5D}"/>
                </a:ext>
              </a:extLst>
            </p:cNvPr>
            <p:cNvSpPr/>
            <p:nvPr/>
          </p:nvSpPr>
          <p:spPr>
            <a:xfrm>
              <a:off x="9042150" y="5528814"/>
              <a:ext cx="197673" cy="19767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ekstvak 56">
              <a:extLst>
                <a:ext uri="{FF2B5EF4-FFF2-40B4-BE49-F238E27FC236}">
                  <a16:creationId xmlns:a16="http://schemas.microsoft.com/office/drawing/2014/main" id="{CFAC12EF-8CA8-722A-82B8-FBFFE911E73E}"/>
                </a:ext>
              </a:extLst>
            </p:cNvPr>
            <p:cNvSpPr txBox="1"/>
            <p:nvPr/>
          </p:nvSpPr>
          <p:spPr>
            <a:xfrm>
              <a:off x="2733735" y="5757300"/>
              <a:ext cx="1067001" cy="230831"/>
            </a:xfrm>
            <a:prstGeom prst="rect">
              <a:avLst/>
            </a:prstGeom>
            <a:noFill/>
          </p:spPr>
          <p:txBody>
            <a:bodyPr wrap="square" rtlCol="0">
              <a:spAutoFit/>
            </a:bodyPr>
            <a:lstStyle/>
            <a:p>
              <a:pPr algn="ctr"/>
              <a:r>
                <a:rPr lang="nl-NL" sz="900" dirty="0">
                  <a:solidFill>
                    <a:schemeClr val="bg2"/>
                  </a:solidFill>
                </a:rPr>
                <a:t>103,6%</a:t>
              </a:r>
            </a:p>
          </p:txBody>
        </p:sp>
        <p:sp>
          <p:nvSpPr>
            <p:cNvPr id="59" name="Tekstvak 58">
              <a:extLst>
                <a:ext uri="{FF2B5EF4-FFF2-40B4-BE49-F238E27FC236}">
                  <a16:creationId xmlns:a16="http://schemas.microsoft.com/office/drawing/2014/main" id="{60095AB4-6946-F81C-BB97-B60985C35379}"/>
                </a:ext>
              </a:extLst>
            </p:cNvPr>
            <p:cNvSpPr txBox="1"/>
            <p:nvPr/>
          </p:nvSpPr>
          <p:spPr>
            <a:xfrm>
              <a:off x="4199222" y="5757300"/>
              <a:ext cx="1067001" cy="230831"/>
            </a:xfrm>
            <a:prstGeom prst="rect">
              <a:avLst/>
            </a:prstGeom>
            <a:noFill/>
          </p:spPr>
          <p:txBody>
            <a:bodyPr wrap="square" rtlCol="0">
              <a:spAutoFit/>
            </a:bodyPr>
            <a:lstStyle/>
            <a:p>
              <a:pPr algn="ctr"/>
              <a:r>
                <a:rPr lang="nl-NL" sz="900" dirty="0">
                  <a:solidFill>
                    <a:schemeClr val="bg2"/>
                  </a:solidFill>
                </a:rPr>
                <a:t>106,7%</a:t>
              </a:r>
            </a:p>
          </p:txBody>
        </p:sp>
        <p:sp>
          <p:nvSpPr>
            <p:cNvPr id="60" name="Tekstvak 59">
              <a:extLst>
                <a:ext uri="{FF2B5EF4-FFF2-40B4-BE49-F238E27FC236}">
                  <a16:creationId xmlns:a16="http://schemas.microsoft.com/office/drawing/2014/main" id="{F7A0699A-56C8-38BD-5903-053162053CD0}"/>
                </a:ext>
              </a:extLst>
            </p:cNvPr>
            <p:cNvSpPr txBox="1"/>
            <p:nvPr/>
          </p:nvSpPr>
          <p:spPr>
            <a:xfrm>
              <a:off x="5670611" y="5756657"/>
              <a:ext cx="1067001" cy="230831"/>
            </a:xfrm>
            <a:prstGeom prst="rect">
              <a:avLst/>
            </a:prstGeom>
            <a:noFill/>
          </p:spPr>
          <p:txBody>
            <a:bodyPr wrap="square" rtlCol="0">
              <a:spAutoFit/>
            </a:bodyPr>
            <a:lstStyle/>
            <a:p>
              <a:pPr algn="ctr"/>
              <a:r>
                <a:rPr lang="nl-NL" sz="900" dirty="0">
                  <a:solidFill>
                    <a:schemeClr val="bg2"/>
                  </a:solidFill>
                </a:rPr>
                <a:t>110,9%</a:t>
              </a:r>
            </a:p>
          </p:txBody>
        </p:sp>
        <p:sp>
          <p:nvSpPr>
            <p:cNvPr id="61" name="Tekstvak 60">
              <a:extLst>
                <a:ext uri="{FF2B5EF4-FFF2-40B4-BE49-F238E27FC236}">
                  <a16:creationId xmlns:a16="http://schemas.microsoft.com/office/drawing/2014/main" id="{DCEB58EE-C0C5-4E3F-C1E7-875792965E0D}"/>
                </a:ext>
              </a:extLst>
            </p:cNvPr>
            <p:cNvSpPr txBox="1"/>
            <p:nvPr/>
          </p:nvSpPr>
          <p:spPr>
            <a:xfrm>
              <a:off x="7133148" y="5756657"/>
              <a:ext cx="1067001" cy="230831"/>
            </a:xfrm>
            <a:prstGeom prst="rect">
              <a:avLst/>
            </a:prstGeom>
            <a:noFill/>
          </p:spPr>
          <p:txBody>
            <a:bodyPr wrap="square" rtlCol="0">
              <a:spAutoFit/>
            </a:bodyPr>
            <a:lstStyle/>
            <a:p>
              <a:pPr algn="ctr"/>
              <a:r>
                <a:rPr lang="nl-NL" sz="900" dirty="0">
                  <a:solidFill>
                    <a:schemeClr val="bg2"/>
                  </a:solidFill>
                </a:rPr>
                <a:t>118,8%</a:t>
              </a:r>
            </a:p>
          </p:txBody>
        </p:sp>
        <p:sp>
          <p:nvSpPr>
            <p:cNvPr id="3" name="Tekstvak 2">
              <a:extLst>
                <a:ext uri="{FF2B5EF4-FFF2-40B4-BE49-F238E27FC236}">
                  <a16:creationId xmlns:a16="http://schemas.microsoft.com/office/drawing/2014/main" id="{4D3B1B8C-1851-E98B-9F76-5535D053FD13}"/>
                </a:ext>
              </a:extLst>
            </p:cNvPr>
            <p:cNvSpPr txBox="1"/>
            <p:nvPr/>
          </p:nvSpPr>
          <p:spPr>
            <a:xfrm>
              <a:off x="496988" y="5756657"/>
              <a:ext cx="1359718" cy="289912"/>
            </a:xfrm>
            <a:prstGeom prst="rect">
              <a:avLst/>
            </a:prstGeom>
            <a:noFill/>
          </p:spPr>
          <p:txBody>
            <a:bodyPr wrap="square" rtlCol="0">
              <a:spAutoFit/>
            </a:bodyPr>
            <a:lstStyle/>
            <a:p>
              <a:r>
                <a:rPr lang="nl-NL" sz="900" dirty="0">
                  <a:solidFill>
                    <a:schemeClr val="bg2"/>
                  </a:solidFill>
                </a:rPr>
                <a:t>dekkingsgraad</a:t>
              </a:r>
            </a:p>
          </p:txBody>
        </p:sp>
      </p:grpSp>
      <p:grpSp>
        <p:nvGrpSpPr>
          <p:cNvPr id="5" name="Groep 4">
            <a:extLst>
              <a:ext uri="{FF2B5EF4-FFF2-40B4-BE49-F238E27FC236}">
                <a16:creationId xmlns:a16="http://schemas.microsoft.com/office/drawing/2014/main" id="{98620E9D-B30D-DBE5-D7B0-3CD5D077C43C}"/>
              </a:ext>
            </a:extLst>
          </p:cNvPr>
          <p:cNvGrpSpPr/>
          <p:nvPr/>
        </p:nvGrpSpPr>
        <p:grpSpPr>
          <a:xfrm>
            <a:off x="-3" y="254794"/>
            <a:ext cx="323042" cy="1044000"/>
            <a:chOff x="3690374" y="1877464"/>
            <a:chExt cx="323042" cy="1307608"/>
          </a:xfrm>
        </p:grpSpPr>
        <p:sp>
          <p:nvSpPr>
            <p:cNvPr id="19" name="Rechthoek: afgeronde bovenhoeken 18">
              <a:extLst>
                <a:ext uri="{FF2B5EF4-FFF2-40B4-BE49-F238E27FC236}">
                  <a16:creationId xmlns:a16="http://schemas.microsoft.com/office/drawing/2014/main" id="{F954EC19-B7D9-4A9B-632E-94354BAC6808}"/>
                </a:ext>
              </a:extLst>
            </p:cNvPr>
            <p:cNvSpPr/>
            <p:nvPr/>
          </p:nvSpPr>
          <p:spPr>
            <a:xfrm rot="5400000" flipH="1">
              <a:off x="3197124" y="2370714"/>
              <a:ext cx="1307607"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21" name="Tekstvak 20">
              <a:extLst>
                <a:ext uri="{FF2B5EF4-FFF2-40B4-BE49-F238E27FC236}">
                  <a16:creationId xmlns:a16="http://schemas.microsoft.com/office/drawing/2014/main" id="{7719C79D-785E-04F5-FDED-A53104C9818B}"/>
                </a:ext>
              </a:extLst>
            </p:cNvPr>
            <p:cNvSpPr txBox="1"/>
            <p:nvPr/>
          </p:nvSpPr>
          <p:spPr>
            <a:xfrm rot="16200000">
              <a:off x="3199061" y="2370717"/>
              <a:ext cx="1307605" cy="321105"/>
            </a:xfrm>
            <a:prstGeom prst="rect">
              <a:avLst/>
            </a:prstGeom>
            <a:noFill/>
          </p:spPr>
          <p:txBody>
            <a:bodyPr wrap="square" lIns="180000" tIns="82800" rIns="180000" bIns="82800" rtlCol="0">
              <a:spAutoFit/>
            </a:bodyPr>
            <a:lstStyle/>
            <a:p>
              <a:pPr algn="ctr"/>
              <a:r>
                <a:rPr lang="nl-NL" sz="1000" dirty="0">
                  <a:solidFill>
                    <a:schemeClr val="bg1"/>
                  </a:solidFill>
                </a:rPr>
                <a:t>Omzetten</a:t>
              </a:r>
            </a:p>
          </p:txBody>
        </p:sp>
      </p:grpSp>
    </p:spTree>
    <p:extLst>
      <p:ext uri="{BB962C8B-B14F-4D97-AF65-F5344CB8AC3E}">
        <p14:creationId xmlns:p14="http://schemas.microsoft.com/office/powerpoint/2010/main" val="188396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8A98C-005E-714C-B362-66B44494F559}"/>
              </a:ext>
            </a:extLst>
          </p:cNvPr>
          <p:cNvSpPr>
            <a:spLocks noGrp="1"/>
          </p:cNvSpPr>
          <p:nvPr>
            <p:ph type="title"/>
          </p:nvPr>
        </p:nvSpPr>
        <p:spPr/>
        <p:txBody>
          <a:bodyPr/>
          <a:lstStyle/>
          <a:p>
            <a:r>
              <a:rPr lang="nl-NL" dirty="0"/>
              <a:t>Evenwichtigheid</a:t>
            </a:r>
            <a:br>
              <a:rPr lang="nl-NL" dirty="0"/>
            </a:br>
            <a:r>
              <a:rPr lang="nl-NL" dirty="0">
                <a:solidFill>
                  <a:schemeClr val="tx2"/>
                </a:solidFill>
                <a:latin typeface="+mn-lt"/>
              </a:rPr>
              <a:t>Afwegen van belangen volgens wettelijk kader</a:t>
            </a:r>
          </a:p>
        </p:txBody>
      </p:sp>
      <p:sp>
        <p:nvSpPr>
          <p:cNvPr id="3" name="Tijdelijke aanduiding voor inhoud 2">
            <a:extLst>
              <a:ext uri="{FF2B5EF4-FFF2-40B4-BE49-F238E27FC236}">
                <a16:creationId xmlns:a16="http://schemas.microsoft.com/office/drawing/2014/main" id="{7D84A555-3989-DF43-454F-221DE5F587AD}"/>
              </a:ext>
            </a:extLst>
          </p:cNvPr>
          <p:cNvSpPr>
            <a:spLocks noGrp="1"/>
          </p:cNvSpPr>
          <p:nvPr>
            <p:ph sz="quarter" idx="12"/>
          </p:nvPr>
        </p:nvSpPr>
        <p:spPr>
          <a:xfrm>
            <a:off x="503999" y="1563624"/>
            <a:ext cx="10889906" cy="457201"/>
          </a:xfrm>
        </p:spPr>
        <p:txBody>
          <a:bodyPr/>
          <a:lstStyle/>
          <a:p>
            <a:r>
              <a:rPr lang="nl-NL" dirty="0"/>
              <a:t>Uitgangspunt evenwichtigheid: geen enkele groep wordt qua pensioenvooruitzicht sterk bevoordeeld of benadeeld door de nieuwe regeling en omzetten</a:t>
            </a:r>
          </a:p>
        </p:txBody>
      </p:sp>
      <p:sp>
        <p:nvSpPr>
          <p:cNvPr id="4" name="Tijdelijke aanduiding voor inhoud 3">
            <a:extLst>
              <a:ext uri="{FF2B5EF4-FFF2-40B4-BE49-F238E27FC236}">
                <a16:creationId xmlns:a16="http://schemas.microsoft.com/office/drawing/2014/main" id="{C9818662-6E1E-B256-6B2F-1830F86D4F9E}"/>
              </a:ext>
            </a:extLst>
          </p:cNvPr>
          <p:cNvSpPr>
            <a:spLocks noGrp="1"/>
          </p:cNvSpPr>
          <p:nvPr>
            <p:ph sz="quarter" idx="14"/>
          </p:nvPr>
        </p:nvSpPr>
        <p:spPr>
          <a:xfrm>
            <a:off x="6243048" y="2463320"/>
            <a:ext cx="5432400" cy="2983737"/>
          </a:xfrm>
        </p:spPr>
        <p:txBody>
          <a:bodyPr/>
          <a:lstStyle/>
          <a:p>
            <a:r>
              <a:rPr lang="nl-NL" dirty="0">
                <a:latin typeface="+mn-lt"/>
              </a:rPr>
              <a:t>Maar ook met:</a:t>
            </a:r>
          </a:p>
          <a:p>
            <a:pPr marL="342900" indent="-342900">
              <a:buFont typeface="Arial" panose="020B0604020202020204" pitchFamily="34" charset="0"/>
              <a:buChar char="•"/>
            </a:pPr>
            <a:r>
              <a:rPr lang="nl-NL" dirty="0">
                <a:latin typeface="+mn-lt"/>
              </a:rPr>
              <a:t>Leeftijd</a:t>
            </a:r>
          </a:p>
          <a:p>
            <a:pPr marL="342900" indent="-342900">
              <a:buFont typeface="Arial" panose="020B0604020202020204" pitchFamily="34" charset="0"/>
              <a:buChar char="•"/>
            </a:pPr>
            <a:r>
              <a:rPr lang="nl-NL" dirty="0">
                <a:latin typeface="+mn-lt"/>
              </a:rPr>
              <a:t>Salaris</a:t>
            </a:r>
          </a:p>
        </p:txBody>
      </p:sp>
      <p:sp>
        <p:nvSpPr>
          <p:cNvPr id="7" name="Rechthoek: afgeronde hoeken 6">
            <a:extLst>
              <a:ext uri="{FF2B5EF4-FFF2-40B4-BE49-F238E27FC236}">
                <a16:creationId xmlns:a16="http://schemas.microsoft.com/office/drawing/2014/main" id="{194D034A-3F4E-54E3-877B-C39C491BF2BD}"/>
              </a:ext>
            </a:extLst>
          </p:cNvPr>
          <p:cNvSpPr/>
          <p:nvPr/>
        </p:nvSpPr>
        <p:spPr>
          <a:xfrm>
            <a:off x="6243048" y="3678963"/>
            <a:ext cx="5432400" cy="19809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Transitie moet evenwichtig zijn na het doorlopen van:</a:t>
            </a:r>
          </a:p>
          <a:p>
            <a:pPr marL="285750" indent="-285750">
              <a:buFont typeface="Arial" panose="020B0604020202020204" pitchFamily="34" charset="0"/>
              <a:buChar char="•"/>
            </a:pPr>
            <a:r>
              <a:rPr lang="nl-NL" dirty="0"/>
              <a:t>Afschaffen doorsneesystematiek</a:t>
            </a:r>
          </a:p>
          <a:p>
            <a:pPr marL="285750" indent="-285750">
              <a:buFont typeface="Arial" panose="020B0604020202020204" pitchFamily="34" charset="0"/>
              <a:buChar char="•"/>
            </a:pPr>
            <a:r>
              <a:rPr lang="nl-NL" dirty="0"/>
              <a:t>Wijzigen van de pensioenregeling</a:t>
            </a:r>
          </a:p>
          <a:p>
            <a:pPr marL="285750" indent="-285750">
              <a:buFont typeface="Arial" panose="020B0604020202020204" pitchFamily="34" charset="0"/>
              <a:buChar char="•"/>
            </a:pPr>
            <a:r>
              <a:rPr lang="nl-NL" dirty="0"/>
              <a:t>Omzetten</a:t>
            </a:r>
          </a:p>
          <a:p>
            <a:pPr marL="285750" indent="-285750">
              <a:buFont typeface="Arial" panose="020B0604020202020204" pitchFamily="34" charset="0"/>
              <a:buChar char="•"/>
            </a:pPr>
            <a:r>
              <a:rPr lang="nl-NL" dirty="0"/>
              <a:t>Compenseren</a:t>
            </a:r>
          </a:p>
        </p:txBody>
      </p:sp>
      <p:sp>
        <p:nvSpPr>
          <p:cNvPr id="8" name="Tijdelijke aanduiding voor inhoud 3">
            <a:extLst>
              <a:ext uri="{FF2B5EF4-FFF2-40B4-BE49-F238E27FC236}">
                <a16:creationId xmlns:a16="http://schemas.microsoft.com/office/drawing/2014/main" id="{A5B3353D-0D4B-7BDF-65BD-7BFEDAEA5BBF}"/>
              </a:ext>
            </a:extLst>
          </p:cNvPr>
          <p:cNvSpPr txBox="1">
            <a:spLocks/>
          </p:cNvSpPr>
          <p:nvPr/>
        </p:nvSpPr>
        <p:spPr>
          <a:xfrm>
            <a:off x="516552" y="2463320"/>
            <a:ext cx="5432400" cy="29837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latin typeface="+mn-lt"/>
              </a:rPr>
              <a:t>Er wordt rekening gehouden met:</a:t>
            </a:r>
          </a:p>
          <a:p>
            <a:pPr marL="342900" indent="-342900">
              <a:buFont typeface="Arial" panose="020B0604020202020204" pitchFamily="34" charset="0"/>
              <a:buChar char="•"/>
            </a:pPr>
            <a:r>
              <a:rPr lang="nl-NL" dirty="0">
                <a:latin typeface="+mn-lt"/>
              </a:rPr>
              <a:t>Actieve deelnemers</a:t>
            </a:r>
          </a:p>
          <a:p>
            <a:pPr marL="342900" indent="-342900">
              <a:buFont typeface="Arial" panose="020B0604020202020204" pitchFamily="34" charset="0"/>
              <a:buChar char="•"/>
            </a:pPr>
            <a:r>
              <a:rPr lang="nl-NL" dirty="0">
                <a:latin typeface="+mn-lt"/>
              </a:rPr>
              <a:t>Pensioengerechtigden</a:t>
            </a:r>
          </a:p>
          <a:p>
            <a:pPr marL="342900" indent="-342900">
              <a:buFont typeface="Arial" panose="020B0604020202020204" pitchFamily="34" charset="0"/>
              <a:buChar char="•"/>
            </a:pPr>
            <a:r>
              <a:rPr lang="nl-NL" dirty="0">
                <a:latin typeface="+mn-lt"/>
              </a:rPr>
              <a:t>Gewezen deelnemers</a:t>
            </a:r>
          </a:p>
          <a:p>
            <a:pPr marL="342900" indent="-342900">
              <a:buFont typeface="Arial" panose="020B0604020202020204" pitchFamily="34" charset="0"/>
              <a:buChar char="•"/>
            </a:pPr>
            <a:r>
              <a:rPr lang="nl-NL" dirty="0">
                <a:latin typeface="+mn-lt"/>
              </a:rPr>
              <a:t>Partners en ex-partners</a:t>
            </a:r>
          </a:p>
          <a:p>
            <a:pPr marL="342900" indent="-342900">
              <a:buFont typeface="Arial" panose="020B0604020202020204" pitchFamily="34" charset="0"/>
              <a:buChar char="•"/>
            </a:pPr>
            <a:r>
              <a:rPr lang="nl-NL" dirty="0">
                <a:latin typeface="+mn-lt"/>
              </a:rPr>
              <a:t>Werkgevers</a:t>
            </a:r>
          </a:p>
          <a:p>
            <a:pPr marL="342900" indent="-342900">
              <a:buFont typeface="Arial" panose="020B0604020202020204" pitchFamily="34" charset="0"/>
              <a:buChar char="•"/>
            </a:pPr>
            <a:endParaRPr lang="nl-NL" dirty="0">
              <a:latin typeface="+mn-lt"/>
            </a:endParaRPr>
          </a:p>
        </p:txBody>
      </p:sp>
      <p:grpSp>
        <p:nvGrpSpPr>
          <p:cNvPr id="10" name="Groep 9">
            <a:extLst>
              <a:ext uri="{FF2B5EF4-FFF2-40B4-BE49-F238E27FC236}">
                <a16:creationId xmlns:a16="http://schemas.microsoft.com/office/drawing/2014/main" id="{558387DD-0FC5-FA6D-98F1-5894DDF47A39}"/>
              </a:ext>
            </a:extLst>
          </p:cNvPr>
          <p:cNvGrpSpPr/>
          <p:nvPr/>
        </p:nvGrpSpPr>
        <p:grpSpPr>
          <a:xfrm>
            <a:off x="-4" y="254793"/>
            <a:ext cx="323043" cy="1391127"/>
            <a:chOff x="3690373" y="1877463"/>
            <a:chExt cx="323043" cy="1537433"/>
          </a:xfrm>
        </p:grpSpPr>
        <p:sp>
          <p:nvSpPr>
            <p:cNvPr id="11" name="Rechthoek: afgeronde bovenhoeken 10">
              <a:extLst>
                <a:ext uri="{FF2B5EF4-FFF2-40B4-BE49-F238E27FC236}">
                  <a16:creationId xmlns:a16="http://schemas.microsoft.com/office/drawing/2014/main" id="{3217547F-CD52-83AB-5641-875D01C4A4E9}"/>
                </a:ext>
              </a:extLst>
            </p:cNvPr>
            <p:cNvSpPr/>
            <p:nvPr/>
          </p:nvSpPr>
          <p:spPr>
            <a:xfrm rot="5400000" flipH="1">
              <a:off x="3082211" y="2485625"/>
              <a:ext cx="1537432"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2" name="Tekstvak 11">
              <a:extLst>
                <a:ext uri="{FF2B5EF4-FFF2-40B4-BE49-F238E27FC236}">
                  <a16:creationId xmlns:a16="http://schemas.microsoft.com/office/drawing/2014/main" id="{2E04CC7F-06C7-DB53-A682-46AB7AE4E7EC}"/>
                </a:ext>
              </a:extLst>
            </p:cNvPr>
            <p:cNvSpPr txBox="1"/>
            <p:nvPr/>
          </p:nvSpPr>
          <p:spPr>
            <a:xfrm rot="16200000">
              <a:off x="3084149" y="2485628"/>
              <a:ext cx="1537430" cy="321105"/>
            </a:xfrm>
            <a:prstGeom prst="rect">
              <a:avLst/>
            </a:prstGeom>
            <a:noFill/>
          </p:spPr>
          <p:txBody>
            <a:bodyPr wrap="square" lIns="180000" tIns="82800" rIns="180000" bIns="82800" rtlCol="0">
              <a:spAutoFit/>
            </a:bodyPr>
            <a:lstStyle/>
            <a:p>
              <a:pPr algn="ctr"/>
              <a:r>
                <a:rPr lang="nl-NL" sz="1000" dirty="0">
                  <a:solidFill>
                    <a:schemeClr val="bg1"/>
                  </a:solidFill>
                </a:rPr>
                <a:t>Evenwichtigheid</a:t>
              </a:r>
            </a:p>
          </p:txBody>
        </p:sp>
      </p:grpSp>
    </p:spTree>
    <p:extLst>
      <p:ext uri="{BB962C8B-B14F-4D97-AF65-F5344CB8AC3E}">
        <p14:creationId xmlns:p14="http://schemas.microsoft.com/office/powerpoint/2010/main" val="167708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E5A362EA-5EE4-3AE3-06CA-5E56D9F1E900}"/>
              </a:ext>
            </a:extLst>
          </p:cNvPr>
          <p:cNvSpPr txBox="1"/>
          <p:nvPr/>
        </p:nvSpPr>
        <p:spPr>
          <a:xfrm>
            <a:off x="3843555" y="1136504"/>
            <a:ext cx="4504890" cy="755415"/>
          </a:xfrm>
          <a:prstGeom prst="rect">
            <a:avLst/>
          </a:prstGeom>
          <a:noFill/>
          <a:ln>
            <a:noFill/>
          </a:ln>
        </p:spPr>
        <p:txBody>
          <a:bodyPr anchor="b"/>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nl-NL" sz="9600" b="1" strike="noStrike" spc="-1" dirty="0">
                <a:uFill>
                  <a:solidFill>
                    <a:srgbClr val="FFFFFF"/>
                  </a:solidFill>
                </a:uFill>
                <a:latin typeface="Helvetica" pitchFamily="2" charset="0"/>
                <a:cs typeface="Calibri" panose="020F0502020204030204" pitchFamily="34" charset="0"/>
              </a:rPr>
              <a:t>Q&amp;A</a:t>
            </a:r>
            <a:endParaRPr lang="nl-NL" sz="9600" strike="noStrike" spc="-1" dirty="0">
              <a:uFill>
                <a:solidFill>
                  <a:srgbClr val="FFFFFF"/>
                </a:solidFill>
              </a:uFill>
              <a:latin typeface="Helvetica" pitchFamily="2" charset="0"/>
              <a:cs typeface="Calibri" panose="020F0502020204030204" pitchFamily="34" charset="0"/>
            </a:endParaRPr>
          </a:p>
        </p:txBody>
      </p:sp>
      <p:pic>
        <p:nvPicPr>
          <p:cNvPr id="12" name="Afbeelding 11" descr="Afbeelding met keyboard, plant&#10;&#10;Automatisch gegenereerde beschrijving">
            <a:extLst>
              <a:ext uri="{FF2B5EF4-FFF2-40B4-BE49-F238E27FC236}">
                <a16:creationId xmlns:a16="http://schemas.microsoft.com/office/drawing/2014/main" id="{1787330D-F328-D9DF-0D10-1892A901770C}"/>
              </a:ext>
            </a:extLst>
          </p:cNvPr>
          <p:cNvPicPr>
            <a:picLocks noChangeAspect="1"/>
          </p:cNvPicPr>
          <p:nvPr/>
        </p:nvPicPr>
        <p:blipFill rotWithShape="1">
          <a:blip r:embed="rId2"/>
          <a:srcRect b="34434"/>
          <a:stretch/>
        </p:blipFill>
        <p:spPr>
          <a:xfrm>
            <a:off x="2895250" y="2023245"/>
            <a:ext cx="6401500" cy="4197191"/>
          </a:xfrm>
          <a:prstGeom prst="rect">
            <a:avLst/>
          </a:prstGeom>
        </p:spPr>
      </p:pic>
    </p:spTree>
    <p:extLst>
      <p:ext uri="{BB962C8B-B14F-4D97-AF65-F5344CB8AC3E}">
        <p14:creationId xmlns:p14="http://schemas.microsoft.com/office/powerpoint/2010/main" val="225743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6" name="Google Shape;1226;p56"/>
          <p:cNvSpPr txBox="1">
            <a:spLocks noGrp="1"/>
          </p:cNvSpPr>
          <p:nvPr>
            <p:ph type="body" idx="1"/>
          </p:nvPr>
        </p:nvSpPr>
        <p:spPr>
          <a:xfrm>
            <a:off x="927204" y="1587567"/>
            <a:ext cx="5432400" cy="4417200"/>
          </a:xfrm>
          <a:prstGeom prst="rect">
            <a:avLst/>
          </a:prstGeom>
          <a:noFill/>
          <a:ln>
            <a:noFill/>
          </a:ln>
        </p:spPr>
        <p:txBody>
          <a:bodyPr spcFirstLastPara="1" wrap="square" lIns="0" tIns="0" rIns="0" bIns="0" anchor="t" anchorCtr="0">
            <a:noAutofit/>
          </a:bodyPr>
          <a:lstStyle/>
          <a:p>
            <a:pPr marL="342900" lvl="0" indent="-285750" algn="l" rtl="0">
              <a:lnSpc>
                <a:spcPct val="108000"/>
              </a:lnSpc>
              <a:spcBef>
                <a:spcPts val="0"/>
              </a:spcBef>
              <a:spcAft>
                <a:spcPts val="0"/>
              </a:spcAft>
              <a:buClr>
                <a:srgbClr val="066666"/>
              </a:buClr>
              <a:buSzPts val="1800"/>
              <a:buFont typeface="Arial"/>
              <a:buChar char="•"/>
            </a:pPr>
            <a:r>
              <a:rPr lang="nl-NL" sz="1800" b="0" dirty="0">
                <a:solidFill>
                  <a:schemeClr val="tx1"/>
                </a:solidFill>
                <a:latin typeface="Open Sans"/>
                <a:ea typeface="Open Sans"/>
                <a:cs typeface="Open Sans"/>
                <a:sym typeface="Open Sans"/>
              </a:rPr>
              <a:t>Medio december kun je je stem laten horen!</a:t>
            </a:r>
            <a:endParaRPr sz="1800" b="0" dirty="0">
              <a:solidFill>
                <a:schemeClr val="tx1"/>
              </a:solidFill>
            </a:endParaRPr>
          </a:p>
          <a:p>
            <a:pPr lvl="0" indent="-285750" algn="l" rtl="0">
              <a:lnSpc>
                <a:spcPct val="108000"/>
              </a:lnSpc>
              <a:spcBef>
                <a:spcPts val="0"/>
              </a:spcBef>
              <a:spcAft>
                <a:spcPts val="0"/>
              </a:spcAft>
              <a:buClr>
                <a:srgbClr val="066666"/>
              </a:buClr>
              <a:buSzPts val="2700"/>
              <a:buFont typeface="Arial" panose="020B0604020202020204" pitchFamily="34" charset="0"/>
              <a:buChar char="•"/>
            </a:pPr>
            <a:endParaRPr sz="1800" b="0" dirty="0">
              <a:solidFill>
                <a:schemeClr val="tx1"/>
              </a:solidFill>
              <a:latin typeface="Open Sans"/>
              <a:ea typeface="Open Sans"/>
              <a:cs typeface="Open Sans"/>
              <a:sym typeface="Open Sans"/>
            </a:endParaRPr>
          </a:p>
          <a:p>
            <a:pPr marL="342900" lvl="0" indent="-285750" algn="l" rtl="0">
              <a:lnSpc>
                <a:spcPct val="108000"/>
              </a:lnSpc>
              <a:spcBef>
                <a:spcPts val="0"/>
              </a:spcBef>
              <a:spcAft>
                <a:spcPts val="0"/>
              </a:spcAft>
              <a:buClr>
                <a:srgbClr val="066666"/>
              </a:buClr>
              <a:buSzPts val="1800"/>
              <a:buFont typeface="Arial"/>
              <a:buChar char="•"/>
            </a:pPr>
            <a:r>
              <a:rPr lang="nl-NL" sz="1800" b="0" dirty="0">
                <a:solidFill>
                  <a:schemeClr val="tx1"/>
                </a:solidFill>
                <a:latin typeface="Open Sans"/>
                <a:ea typeface="Open Sans"/>
                <a:cs typeface="Open Sans"/>
                <a:sym typeface="Open Sans"/>
              </a:rPr>
              <a:t>Rond de jaarwisseling bepaalt NU’91 haar standpunt</a:t>
            </a:r>
            <a:endParaRPr sz="1800" b="0" dirty="0">
              <a:solidFill>
                <a:schemeClr val="tx1"/>
              </a:solidFill>
            </a:endParaRPr>
          </a:p>
        </p:txBody>
      </p:sp>
      <p:sp>
        <p:nvSpPr>
          <p:cNvPr id="1228" name="Google Shape;1228;p56"/>
          <p:cNvSpPr txBox="1">
            <a:spLocks noGrp="1"/>
          </p:cNvSpPr>
          <p:nvPr>
            <p:ph type="sldNum" idx="12"/>
          </p:nvPr>
        </p:nvSpPr>
        <p:spPr>
          <a:xfrm>
            <a:off x="503999" y="6461967"/>
            <a:ext cx="318326" cy="15388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FFFFFF"/>
              </a:buClr>
              <a:buSzPts val="1000"/>
              <a:buFont typeface="Open Sans"/>
              <a:buNone/>
            </a:pPr>
            <a:fld id="{00000000-1234-1234-1234-123412341234}" type="slidenum">
              <a:rPr lang="nl-NL" sz="1000" b="0" i="0" u="none" strike="noStrike" cap="none">
                <a:solidFill>
                  <a:srgbClr val="FFFFFF"/>
                </a:solidFill>
                <a:latin typeface="Open Sans"/>
                <a:ea typeface="Open Sans"/>
                <a:cs typeface="Open Sans"/>
                <a:sym typeface="Open Sans"/>
              </a:rPr>
              <a:t>16</a:t>
            </a:fld>
            <a:endParaRPr sz="1000" b="0" i="0" u="none" strike="noStrike" cap="none">
              <a:solidFill>
                <a:srgbClr val="FFFFFF"/>
              </a:solidFill>
              <a:latin typeface="Open Sans"/>
              <a:ea typeface="Open Sans"/>
              <a:cs typeface="Open Sans"/>
              <a:sym typeface="Open Sans"/>
            </a:endParaRPr>
          </a:p>
        </p:txBody>
      </p:sp>
      <p:sp>
        <p:nvSpPr>
          <p:cNvPr id="3" name="Rechthoek 2">
            <a:extLst>
              <a:ext uri="{FF2B5EF4-FFF2-40B4-BE49-F238E27FC236}">
                <a16:creationId xmlns:a16="http://schemas.microsoft.com/office/drawing/2014/main" id="{907771D8-28A9-995E-440F-5DC340B0E10F}"/>
              </a:ext>
            </a:extLst>
          </p:cNvPr>
          <p:cNvSpPr/>
          <p:nvPr/>
        </p:nvSpPr>
        <p:spPr>
          <a:xfrm>
            <a:off x="0" y="523843"/>
            <a:ext cx="818147" cy="605453"/>
          </a:xfrm>
          <a:prstGeom prst="rect">
            <a:avLst/>
          </a:prstGeom>
          <a:solidFill>
            <a:srgbClr val="E5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6" name="TextShape 1">
            <a:extLst>
              <a:ext uri="{FF2B5EF4-FFF2-40B4-BE49-F238E27FC236}">
                <a16:creationId xmlns:a16="http://schemas.microsoft.com/office/drawing/2014/main" id="{820FC8DD-D463-DF19-451E-4E482E0AD231}"/>
              </a:ext>
            </a:extLst>
          </p:cNvPr>
          <p:cNvSpPr txBox="1"/>
          <p:nvPr/>
        </p:nvSpPr>
        <p:spPr>
          <a:xfrm>
            <a:off x="927204" y="523842"/>
            <a:ext cx="9784036" cy="605453"/>
          </a:xfrm>
          <a:prstGeom prst="rect">
            <a:avLst/>
          </a:prstGeom>
          <a:noFill/>
          <a:ln>
            <a:noFill/>
          </a:ln>
        </p:spPr>
        <p:txBody>
          <a:bodyPr anchor="b"/>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nl-NL" sz="3500" b="1" strike="noStrike" spc="-1" dirty="0">
                <a:solidFill>
                  <a:srgbClr val="056666"/>
                </a:solidFill>
                <a:uFill>
                  <a:solidFill>
                    <a:srgbClr val="FFFFFF"/>
                  </a:solidFill>
                </a:uFill>
                <a:latin typeface="Helvetica" pitchFamily="2" charset="0"/>
                <a:cs typeface="Calibri" panose="020F0502020204030204" pitchFamily="34" charset="0"/>
              </a:rPr>
              <a:t>Peiling</a:t>
            </a:r>
            <a:endParaRPr lang="nl-NL" sz="3500" strike="noStrike" spc="-1" dirty="0">
              <a:uFill>
                <a:solidFill>
                  <a:srgbClr val="FFFFFF"/>
                </a:solidFill>
              </a:uFill>
              <a:latin typeface="Helvetica" pitchFamily="2" charset="0"/>
              <a:cs typeface="Calibri" panose="020F0502020204030204" pitchFamily="34" charset="0"/>
            </a:endParaRPr>
          </a:p>
        </p:txBody>
      </p:sp>
      <p:sp>
        <p:nvSpPr>
          <p:cNvPr id="7" name="L-vorm 6">
            <a:extLst>
              <a:ext uri="{FF2B5EF4-FFF2-40B4-BE49-F238E27FC236}">
                <a16:creationId xmlns:a16="http://schemas.microsoft.com/office/drawing/2014/main" id="{2B9AD25B-7EC1-9E4B-A7E1-77D1DF46F45E}"/>
              </a:ext>
            </a:extLst>
          </p:cNvPr>
          <p:cNvSpPr/>
          <p:nvPr/>
        </p:nvSpPr>
        <p:spPr>
          <a:xfrm>
            <a:off x="95407" y="6413919"/>
            <a:ext cx="372240" cy="372240"/>
          </a:xfrm>
          <a:prstGeom prst="corner">
            <a:avLst/>
          </a:prstGeom>
          <a:solidFill>
            <a:srgbClr val="E5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8" name="L-vorm 7">
            <a:extLst>
              <a:ext uri="{FF2B5EF4-FFF2-40B4-BE49-F238E27FC236}">
                <a16:creationId xmlns:a16="http://schemas.microsoft.com/office/drawing/2014/main" id="{FD1F02A6-73C6-4845-F5B3-CA25BC78D12B}"/>
              </a:ext>
            </a:extLst>
          </p:cNvPr>
          <p:cNvSpPr/>
          <p:nvPr/>
        </p:nvSpPr>
        <p:spPr>
          <a:xfrm rot="16200000">
            <a:off x="11647950" y="6413919"/>
            <a:ext cx="372240" cy="372240"/>
          </a:xfrm>
          <a:prstGeom prst="corner">
            <a:avLst/>
          </a:prstGeom>
          <a:solidFill>
            <a:srgbClr val="E5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9" name="L-vorm 8">
            <a:extLst>
              <a:ext uri="{FF2B5EF4-FFF2-40B4-BE49-F238E27FC236}">
                <a16:creationId xmlns:a16="http://schemas.microsoft.com/office/drawing/2014/main" id="{6562C9B4-0F0F-2404-495F-C286E99E2FBB}"/>
              </a:ext>
            </a:extLst>
          </p:cNvPr>
          <p:cNvSpPr/>
          <p:nvPr/>
        </p:nvSpPr>
        <p:spPr>
          <a:xfrm rot="10800000">
            <a:off x="11647950" y="151602"/>
            <a:ext cx="372240" cy="372240"/>
          </a:xfrm>
          <a:prstGeom prst="corner">
            <a:avLst/>
          </a:prstGeom>
          <a:solidFill>
            <a:srgbClr val="E5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pic>
        <p:nvPicPr>
          <p:cNvPr id="10" name="Afbeelding 9" descr="Afbeelding met Rechthoek, ontwerp&#10;&#10;Automatisch gegenereerde beschrijving">
            <a:extLst>
              <a:ext uri="{FF2B5EF4-FFF2-40B4-BE49-F238E27FC236}">
                <a16:creationId xmlns:a16="http://schemas.microsoft.com/office/drawing/2014/main" id="{A7EAFF6C-D007-76E9-189D-22D92EE69EAD}"/>
              </a:ext>
            </a:extLst>
          </p:cNvPr>
          <p:cNvPicPr>
            <a:picLocks noChangeAspect="1"/>
          </p:cNvPicPr>
          <p:nvPr/>
        </p:nvPicPr>
        <p:blipFill>
          <a:blip r:embed="rId3"/>
          <a:stretch>
            <a:fillRect/>
          </a:stretch>
        </p:blipFill>
        <p:spPr>
          <a:xfrm>
            <a:off x="6096000" y="553356"/>
            <a:ext cx="5831049" cy="5831049"/>
          </a:xfrm>
          <a:prstGeom prst="rect">
            <a:avLst/>
          </a:prstGeom>
        </p:spPr>
      </p:pic>
    </p:spTree>
    <p:extLst>
      <p:ext uri="{BB962C8B-B14F-4D97-AF65-F5344CB8AC3E}">
        <p14:creationId xmlns:p14="http://schemas.microsoft.com/office/powerpoint/2010/main" val="35773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628B08C-DEF0-862B-EE7E-B6CF2ACC6E94}"/>
              </a:ext>
            </a:extLst>
          </p:cNvPr>
          <p:cNvSpPr/>
          <p:nvPr/>
        </p:nvSpPr>
        <p:spPr>
          <a:xfrm>
            <a:off x="0" y="0"/>
            <a:ext cx="7034981" cy="6858000"/>
          </a:xfrm>
          <a:prstGeom prst="rect">
            <a:avLst/>
          </a:prstGeom>
          <a:solidFill>
            <a:srgbClr val="05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pic>
        <p:nvPicPr>
          <p:cNvPr id="2050" name="Picture 2" descr="Afbeelding met tekst, illustratie&#10;&#10;Automatisch gegenereerde beschrijving">
            <a:extLst>
              <a:ext uri="{FF2B5EF4-FFF2-40B4-BE49-F238E27FC236}">
                <a16:creationId xmlns:a16="http://schemas.microsoft.com/office/drawing/2014/main" id="{AA377568-E49B-2DBC-9487-DD46EB48F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050" y="2856516"/>
            <a:ext cx="3586643" cy="1144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Shape 1">
            <a:extLst>
              <a:ext uri="{FF2B5EF4-FFF2-40B4-BE49-F238E27FC236}">
                <a16:creationId xmlns:a16="http://schemas.microsoft.com/office/drawing/2014/main" id="{6238DAB4-5DD1-AA6D-2262-15AC1652CB99}"/>
              </a:ext>
            </a:extLst>
          </p:cNvPr>
          <p:cNvSpPr txBox="1"/>
          <p:nvPr/>
        </p:nvSpPr>
        <p:spPr>
          <a:xfrm>
            <a:off x="519576" y="1104526"/>
            <a:ext cx="5995827" cy="605453"/>
          </a:xfrm>
          <a:prstGeom prst="rect">
            <a:avLst/>
          </a:prstGeom>
          <a:noFill/>
          <a:ln>
            <a:noFill/>
          </a:ln>
        </p:spPr>
        <p:txBody>
          <a:bodyPr anchor="b"/>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nl-NL" sz="3500" b="1" strike="noStrike" spc="-1" dirty="0">
                <a:solidFill>
                  <a:schemeClr val="bg1"/>
                </a:solidFill>
                <a:uFill>
                  <a:solidFill>
                    <a:srgbClr val="FFFFFF"/>
                  </a:solidFill>
                </a:uFill>
                <a:latin typeface="Helvetica" pitchFamily="2" charset="0"/>
                <a:cs typeface="Calibri" panose="020F0502020204030204" pitchFamily="34" charset="0"/>
              </a:rPr>
              <a:t>Bedankt voor het luisteren!</a:t>
            </a:r>
          </a:p>
        </p:txBody>
      </p:sp>
      <p:sp>
        <p:nvSpPr>
          <p:cNvPr id="7" name="TextShape 1">
            <a:extLst>
              <a:ext uri="{FF2B5EF4-FFF2-40B4-BE49-F238E27FC236}">
                <a16:creationId xmlns:a16="http://schemas.microsoft.com/office/drawing/2014/main" id="{470D93AF-B7DF-996F-2FBC-C1074D0921BE}"/>
              </a:ext>
            </a:extLst>
          </p:cNvPr>
          <p:cNvSpPr txBox="1"/>
          <p:nvPr/>
        </p:nvSpPr>
        <p:spPr>
          <a:xfrm>
            <a:off x="519576" y="3126272"/>
            <a:ext cx="5101048" cy="605453"/>
          </a:xfrm>
          <a:prstGeom prst="rect">
            <a:avLst/>
          </a:prstGeom>
          <a:noFill/>
          <a:ln>
            <a:noFill/>
          </a:ln>
        </p:spPr>
        <p:txBody>
          <a:bodyPr anchor="b"/>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nl-NL" sz="2800" b="1" strike="noStrike" spc="-1" dirty="0">
                <a:solidFill>
                  <a:schemeClr val="bg1"/>
                </a:solidFill>
                <a:uFill>
                  <a:solidFill>
                    <a:srgbClr val="FFFFFF"/>
                  </a:solidFill>
                </a:uFill>
                <a:latin typeface="Helvetica" pitchFamily="2" charset="0"/>
                <a:cs typeface="Calibri" panose="020F0502020204030204" pitchFamily="34" charset="0"/>
              </a:rPr>
              <a:t>Heb je de komende dagen toch nog vragen?</a:t>
            </a:r>
          </a:p>
        </p:txBody>
      </p:sp>
      <p:sp>
        <p:nvSpPr>
          <p:cNvPr id="9" name="TextShape 1">
            <a:extLst>
              <a:ext uri="{FF2B5EF4-FFF2-40B4-BE49-F238E27FC236}">
                <a16:creationId xmlns:a16="http://schemas.microsoft.com/office/drawing/2014/main" id="{AB872DB3-2570-802A-C9DB-ED7FB6C2A7F5}"/>
              </a:ext>
            </a:extLst>
          </p:cNvPr>
          <p:cNvSpPr txBox="1"/>
          <p:nvPr/>
        </p:nvSpPr>
        <p:spPr>
          <a:xfrm>
            <a:off x="519576" y="4229030"/>
            <a:ext cx="4554311" cy="799193"/>
          </a:xfrm>
          <a:prstGeom prst="rect">
            <a:avLst/>
          </a:prstGeom>
          <a:noFill/>
          <a:ln>
            <a:noFill/>
          </a:ln>
        </p:spPr>
        <p:txBody>
          <a:bodyPr anchor="b"/>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nl-NL" sz="2200" spc="-1" dirty="0">
                <a:solidFill>
                  <a:schemeClr val="bg1"/>
                </a:solidFill>
                <a:uFill>
                  <a:solidFill>
                    <a:srgbClr val="FFFFFF"/>
                  </a:solidFill>
                </a:uFill>
                <a:latin typeface="Helvetica" pitchFamily="2" charset="0"/>
                <a:cs typeface="Calibri" panose="020F0502020204030204" pitchFamily="34" charset="0"/>
              </a:rPr>
              <a:t>Mail: b.vanderwal@nu91.nl</a:t>
            </a:r>
            <a:endParaRPr lang="nl-NL" sz="2200" strike="noStrike" spc="-1" dirty="0">
              <a:solidFill>
                <a:schemeClr val="bg1"/>
              </a:solidFill>
              <a:uFill>
                <a:solidFill>
                  <a:srgbClr val="FFFFFF"/>
                </a:solidFill>
              </a:uFill>
              <a:latin typeface="Helvetica" pitchFamily="2" charset="0"/>
              <a:cs typeface="Calibri" panose="020F0502020204030204" pitchFamily="34" charset="0"/>
            </a:endParaRPr>
          </a:p>
        </p:txBody>
      </p:sp>
    </p:spTree>
    <p:extLst>
      <p:ext uri="{BB962C8B-B14F-4D97-AF65-F5344CB8AC3E}">
        <p14:creationId xmlns:p14="http://schemas.microsoft.com/office/powerpoint/2010/main" val="347047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10" descr="Afbeelding met tekst, zaag, gereedschap&#10;&#10;Automatisch gegenereerde beschrijving">
            <a:extLst>
              <a:ext uri="{FF2B5EF4-FFF2-40B4-BE49-F238E27FC236}">
                <a16:creationId xmlns:a16="http://schemas.microsoft.com/office/drawing/2014/main" id="{C2077F66-3DA2-0D4E-3281-4F4576C05532}"/>
              </a:ext>
            </a:extLst>
          </p:cNvPr>
          <p:cNvPicPr>
            <a:picLocks noGrp="1" noChangeAspect="1"/>
          </p:cNvPicPr>
          <p:nvPr>
            <p:ph sz="quarter" idx="12"/>
          </p:nvPr>
        </p:nvPicPr>
        <p:blipFill rotWithShape="1">
          <a:blip r:embed="rId3"/>
          <a:srcRect l="3071" r="3144"/>
          <a:stretch/>
        </p:blipFill>
        <p:spPr>
          <a:xfrm>
            <a:off x="0" y="881357"/>
            <a:ext cx="12200878" cy="3577557"/>
          </a:xfrm>
        </p:spPr>
      </p:pic>
      <p:pic>
        <p:nvPicPr>
          <p:cNvPr id="7" name="Afbeelding 6">
            <a:extLst>
              <a:ext uri="{FF2B5EF4-FFF2-40B4-BE49-F238E27FC236}">
                <a16:creationId xmlns:a16="http://schemas.microsoft.com/office/drawing/2014/main" id="{2F17868F-22AC-D61F-1A5B-8F01BCAE3E39}"/>
              </a:ext>
            </a:extLst>
          </p:cNvPr>
          <p:cNvPicPr>
            <a:picLocks noChangeAspect="1"/>
          </p:cNvPicPr>
          <p:nvPr/>
        </p:nvPicPr>
        <p:blipFill rotWithShape="1">
          <a:blip r:embed="rId4">
            <a:alphaModFix/>
          </a:blip>
          <a:srcRect l="13352" r="3215"/>
          <a:stretch/>
        </p:blipFill>
        <p:spPr>
          <a:xfrm>
            <a:off x="1347035" y="711375"/>
            <a:ext cx="10844965" cy="3899482"/>
          </a:xfrm>
          <a:prstGeom prst="rect">
            <a:avLst/>
          </a:prstGeom>
        </p:spPr>
      </p:pic>
      <p:sp>
        <p:nvSpPr>
          <p:cNvPr id="12" name="Tekstvak 11">
            <a:extLst>
              <a:ext uri="{FF2B5EF4-FFF2-40B4-BE49-F238E27FC236}">
                <a16:creationId xmlns:a16="http://schemas.microsoft.com/office/drawing/2014/main" id="{984F5EA6-408E-0772-6FA1-41DAFCFBB2F3}"/>
              </a:ext>
            </a:extLst>
          </p:cNvPr>
          <p:cNvSpPr txBox="1"/>
          <p:nvPr/>
        </p:nvSpPr>
        <p:spPr>
          <a:xfrm>
            <a:off x="10603575" y="288170"/>
            <a:ext cx="1267866" cy="572144"/>
          </a:xfrm>
          <a:prstGeom prst="rect">
            <a:avLst/>
          </a:prstGeom>
          <a:noFill/>
        </p:spPr>
        <p:txBody>
          <a:bodyPr wrap="square" rtlCol="0">
            <a:spAutoFit/>
          </a:bodyPr>
          <a:lstStyle/>
          <a:p>
            <a:pPr defTabSz="1425732">
              <a:defRPr/>
            </a:pPr>
            <a:r>
              <a:rPr lang="nl-NL" sz="3118" b="1" dirty="0">
                <a:solidFill>
                  <a:srgbClr val="B5B5B5"/>
                </a:solidFill>
                <a:latin typeface="Open Sans bold"/>
              </a:rPr>
              <a:t>2026</a:t>
            </a:r>
          </a:p>
        </p:txBody>
      </p:sp>
      <p:cxnSp>
        <p:nvCxnSpPr>
          <p:cNvPr id="13" name="Rechte verbindingslijn 12">
            <a:extLst>
              <a:ext uri="{FF2B5EF4-FFF2-40B4-BE49-F238E27FC236}">
                <a16:creationId xmlns:a16="http://schemas.microsoft.com/office/drawing/2014/main" id="{E913AB83-8C7D-49D7-7D08-AD228E1BCDA1}"/>
              </a:ext>
            </a:extLst>
          </p:cNvPr>
          <p:cNvCxnSpPr>
            <a:cxnSpLocks/>
          </p:cNvCxnSpPr>
          <p:nvPr/>
        </p:nvCxnSpPr>
        <p:spPr>
          <a:xfrm flipH="1" flipV="1">
            <a:off x="10611941" y="286826"/>
            <a:ext cx="18199" cy="1355627"/>
          </a:xfrm>
          <a:prstGeom prst="line">
            <a:avLst/>
          </a:prstGeom>
          <a:ln w="28575">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F0F127E9-D606-0F58-7323-B7F91D85DA71}"/>
              </a:ext>
            </a:extLst>
          </p:cNvPr>
          <p:cNvCxnSpPr>
            <a:cxnSpLocks/>
          </p:cNvCxnSpPr>
          <p:nvPr/>
        </p:nvCxnSpPr>
        <p:spPr>
          <a:xfrm flipV="1">
            <a:off x="4917931" y="302162"/>
            <a:ext cx="0" cy="344578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9EDDB0E6-C8CB-BD55-F1FE-B0CA6938EA96}"/>
              </a:ext>
            </a:extLst>
          </p:cNvPr>
          <p:cNvCxnSpPr>
            <a:cxnSpLocks/>
          </p:cNvCxnSpPr>
          <p:nvPr/>
        </p:nvCxnSpPr>
        <p:spPr>
          <a:xfrm flipV="1">
            <a:off x="3235393" y="302162"/>
            <a:ext cx="0" cy="2021938"/>
          </a:xfrm>
          <a:prstGeom prst="line">
            <a:avLst/>
          </a:prstGeom>
          <a:ln w="28575">
            <a:solidFill>
              <a:srgbClr val="5CC8A5"/>
            </a:solidFill>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20E6D125-42FF-E1C0-883C-65B41E8DBA0D}"/>
              </a:ext>
            </a:extLst>
          </p:cNvPr>
          <p:cNvSpPr txBox="1"/>
          <p:nvPr/>
        </p:nvSpPr>
        <p:spPr>
          <a:xfrm>
            <a:off x="1386640" y="288170"/>
            <a:ext cx="1267866" cy="572144"/>
          </a:xfrm>
          <a:prstGeom prst="rect">
            <a:avLst/>
          </a:prstGeom>
          <a:noFill/>
        </p:spPr>
        <p:txBody>
          <a:bodyPr wrap="square" rtlCol="0">
            <a:spAutoFit/>
          </a:bodyPr>
          <a:lstStyle/>
          <a:p>
            <a:pPr defTabSz="1425732">
              <a:defRPr/>
            </a:pPr>
            <a:r>
              <a:rPr lang="nl-NL" sz="3118" b="1" dirty="0">
                <a:solidFill>
                  <a:srgbClr val="F8B800"/>
                </a:solidFill>
                <a:latin typeface="Open Sans bold"/>
              </a:rPr>
              <a:t>2021</a:t>
            </a:r>
          </a:p>
        </p:txBody>
      </p:sp>
      <p:sp>
        <p:nvSpPr>
          <p:cNvPr id="18" name="Tekstvak 17">
            <a:extLst>
              <a:ext uri="{FF2B5EF4-FFF2-40B4-BE49-F238E27FC236}">
                <a16:creationId xmlns:a16="http://schemas.microsoft.com/office/drawing/2014/main" id="{4BCAD4C3-00D3-E439-01EA-438867BC8095}"/>
              </a:ext>
            </a:extLst>
          </p:cNvPr>
          <p:cNvSpPr txBox="1"/>
          <p:nvPr/>
        </p:nvSpPr>
        <p:spPr>
          <a:xfrm>
            <a:off x="3248274" y="288170"/>
            <a:ext cx="1267866" cy="572144"/>
          </a:xfrm>
          <a:prstGeom prst="rect">
            <a:avLst/>
          </a:prstGeom>
          <a:noFill/>
        </p:spPr>
        <p:txBody>
          <a:bodyPr wrap="square" rtlCol="0">
            <a:spAutoFit/>
          </a:bodyPr>
          <a:lstStyle/>
          <a:p>
            <a:pPr defTabSz="1425732">
              <a:defRPr/>
            </a:pPr>
            <a:r>
              <a:rPr lang="nl-NL" sz="3118" b="1" dirty="0">
                <a:solidFill>
                  <a:srgbClr val="5DC89C"/>
                </a:solidFill>
                <a:latin typeface="Open Sans bold"/>
              </a:rPr>
              <a:t>2022</a:t>
            </a:r>
          </a:p>
        </p:txBody>
      </p:sp>
      <p:sp>
        <p:nvSpPr>
          <p:cNvPr id="19" name="Tekstvak 18">
            <a:extLst>
              <a:ext uri="{FF2B5EF4-FFF2-40B4-BE49-F238E27FC236}">
                <a16:creationId xmlns:a16="http://schemas.microsoft.com/office/drawing/2014/main" id="{843EBA82-B16B-DED0-A162-2BA642846DD9}"/>
              </a:ext>
            </a:extLst>
          </p:cNvPr>
          <p:cNvSpPr txBox="1"/>
          <p:nvPr/>
        </p:nvSpPr>
        <p:spPr>
          <a:xfrm>
            <a:off x="4935132" y="295329"/>
            <a:ext cx="1267866" cy="572144"/>
          </a:xfrm>
          <a:prstGeom prst="rect">
            <a:avLst/>
          </a:prstGeom>
          <a:noFill/>
        </p:spPr>
        <p:txBody>
          <a:bodyPr wrap="square" rtlCol="0">
            <a:spAutoFit/>
          </a:bodyPr>
          <a:lstStyle/>
          <a:p>
            <a:pPr defTabSz="1425732">
              <a:defRPr/>
            </a:pPr>
            <a:r>
              <a:rPr lang="nl-NL" sz="3118" b="1" dirty="0">
                <a:solidFill>
                  <a:srgbClr val="00AA72"/>
                </a:solidFill>
                <a:latin typeface="Open Sans bold"/>
              </a:rPr>
              <a:t>2023</a:t>
            </a:r>
          </a:p>
        </p:txBody>
      </p:sp>
      <p:sp>
        <p:nvSpPr>
          <p:cNvPr id="20" name="Tekstvak 19">
            <a:extLst>
              <a:ext uri="{FF2B5EF4-FFF2-40B4-BE49-F238E27FC236}">
                <a16:creationId xmlns:a16="http://schemas.microsoft.com/office/drawing/2014/main" id="{988FA04E-44D4-36E3-3243-EE2CB1634008}"/>
              </a:ext>
            </a:extLst>
          </p:cNvPr>
          <p:cNvSpPr txBox="1"/>
          <p:nvPr/>
        </p:nvSpPr>
        <p:spPr>
          <a:xfrm>
            <a:off x="6916906" y="293079"/>
            <a:ext cx="1267866" cy="572144"/>
          </a:xfrm>
          <a:prstGeom prst="rect">
            <a:avLst/>
          </a:prstGeom>
          <a:noFill/>
        </p:spPr>
        <p:txBody>
          <a:bodyPr wrap="square" rtlCol="0">
            <a:spAutoFit/>
          </a:bodyPr>
          <a:lstStyle/>
          <a:p>
            <a:pPr defTabSz="1425732">
              <a:defRPr/>
            </a:pPr>
            <a:r>
              <a:rPr lang="nl-NL" sz="3118" b="1" dirty="0">
                <a:solidFill>
                  <a:srgbClr val="868BC7"/>
                </a:solidFill>
                <a:latin typeface="Open Sans bold"/>
              </a:rPr>
              <a:t>2024</a:t>
            </a:r>
          </a:p>
        </p:txBody>
      </p:sp>
      <p:cxnSp>
        <p:nvCxnSpPr>
          <p:cNvPr id="21" name="Verbindingslijn: gebogen 45">
            <a:extLst>
              <a:ext uri="{FF2B5EF4-FFF2-40B4-BE49-F238E27FC236}">
                <a16:creationId xmlns:a16="http://schemas.microsoft.com/office/drawing/2014/main" id="{0F246D7D-8245-AE4D-5E4F-5B5CEB26985B}"/>
              </a:ext>
            </a:extLst>
          </p:cNvPr>
          <p:cNvCxnSpPr>
            <a:cxnSpLocks/>
          </p:cNvCxnSpPr>
          <p:nvPr/>
        </p:nvCxnSpPr>
        <p:spPr>
          <a:xfrm rot="5400000" flipH="1" flipV="1">
            <a:off x="813473" y="884064"/>
            <a:ext cx="1163802" cy="1"/>
          </a:xfrm>
          <a:prstGeom prst="bentConnector3">
            <a:avLst>
              <a:gd name="adj1"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26512DDC-A271-63F3-4EA3-7F496D585F00}"/>
              </a:ext>
            </a:extLst>
          </p:cNvPr>
          <p:cNvCxnSpPr>
            <a:cxnSpLocks/>
          </p:cNvCxnSpPr>
          <p:nvPr/>
        </p:nvCxnSpPr>
        <p:spPr>
          <a:xfrm flipV="1">
            <a:off x="6924857" y="288170"/>
            <a:ext cx="0" cy="3140830"/>
          </a:xfrm>
          <a:prstGeom prst="line">
            <a:avLst/>
          </a:prstGeom>
          <a:ln w="28575">
            <a:solidFill>
              <a:srgbClr val="868BC7"/>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CDBA03D7-664A-980C-20D0-1E0339891BA5}"/>
              </a:ext>
            </a:extLst>
          </p:cNvPr>
          <p:cNvCxnSpPr>
            <a:cxnSpLocks/>
          </p:cNvCxnSpPr>
          <p:nvPr/>
        </p:nvCxnSpPr>
        <p:spPr>
          <a:xfrm flipV="1">
            <a:off x="8771494" y="288170"/>
            <a:ext cx="0" cy="1786960"/>
          </a:xfrm>
          <a:prstGeom prst="line">
            <a:avLst/>
          </a:prstGeom>
          <a:ln w="28575">
            <a:solidFill>
              <a:srgbClr val="4149A8"/>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8FF2BD4A-F631-3C20-5148-556157688F9F}"/>
              </a:ext>
            </a:extLst>
          </p:cNvPr>
          <p:cNvSpPr txBox="1"/>
          <p:nvPr/>
        </p:nvSpPr>
        <p:spPr>
          <a:xfrm>
            <a:off x="8763543" y="287077"/>
            <a:ext cx="1267866" cy="572144"/>
          </a:xfrm>
          <a:prstGeom prst="rect">
            <a:avLst/>
          </a:prstGeom>
          <a:noFill/>
        </p:spPr>
        <p:txBody>
          <a:bodyPr wrap="square" rtlCol="0">
            <a:spAutoFit/>
          </a:bodyPr>
          <a:lstStyle/>
          <a:p>
            <a:pPr defTabSz="1425732">
              <a:defRPr/>
            </a:pPr>
            <a:r>
              <a:rPr lang="nl-NL" sz="3118" b="1" dirty="0">
                <a:solidFill>
                  <a:schemeClr val="bg2"/>
                </a:solidFill>
                <a:latin typeface="Open Sans bold"/>
              </a:rPr>
              <a:t>2025</a:t>
            </a:r>
          </a:p>
        </p:txBody>
      </p:sp>
      <p:sp>
        <p:nvSpPr>
          <p:cNvPr id="27" name="Tekstvak 26">
            <a:extLst>
              <a:ext uri="{FF2B5EF4-FFF2-40B4-BE49-F238E27FC236}">
                <a16:creationId xmlns:a16="http://schemas.microsoft.com/office/drawing/2014/main" id="{2C2016CB-90D7-C71E-2604-4229E5D1CE01}"/>
              </a:ext>
            </a:extLst>
          </p:cNvPr>
          <p:cNvSpPr txBox="1"/>
          <p:nvPr/>
        </p:nvSpPr>
        <p:spPr>
          <a:xfrm>
            <a:off x="34690" y="291159"/>
            <a:ext cx="1267866" cy="572144"/>
          </a:xfrm>
          <a:prstGeom prst="rect">
            <a:avLst/>
          </a:prstGeom>
          <a:noFill/>
        </p:spPr>
        <p:txBody>
          <a:bodyPr wrap="square" rtlCol="0">
            <a:spAutoFit/>
          </a:bodyPr>
          <a:lstStyle/>
          <a:p>
            <a:pPr defTabSz="1425732">
              <a:defRPr/>
            </a:pPr>
            <a:r>
              <a:rPr lang="nl-NL" sz="3118" b="1" dirty="0">
                <a:solidFill>
                  <a:schemeClr val="accent4">
                    <a:lumMod val="60000"/>
                    <a:lumOff val="40000"/>
                  </a:schemeClr>
                </a:solidFill>
                <a:latin typeface="Open Sans bold"/>
              </a:rPr>
              <a:t>2020</a:t>
            </a:r>
          </a:p>
        </p:txBody>
      </p:sp>
      <p:sp>
        <p:nvSpPr>
          <p:cNvPr id="32" name="Tekstvak 31">
            <a:extLst>
              <a:ext uri="{FF2B5EF4-FFF2-40B4-BE49-F238E27FC236}">
                <a16:creationId xmlns:a16="http://schemas.microsoft.com/office/drawing/2014/main" id="{D5E8A9E2-729D-253E-FF6D-0B32A1A3997F}"/>
              </a:ext>
            </a:extLst>
          </p:cNvPr>
          <p:cNvSpPr txBox="1"/>
          <p:nvPr/>
        </p:nvSpPr>
        <p:spPr>
          <a:xfrm>
            <a:off x="101630" y="3243994"/>
            <a:ext cx="3084008" cy="1201098"/>
          </a:xfrm>
          <a:prstGeom prst="rect">
            <a:avLst/>
          </a:prstGeom>
          <a:noFill/>
        </p:spPr>
        <p:txBody>
          <a:bodyPr wrap="square">
            <a:spAutoFit/>
          </a:bodyPr>
          <a:lstStyle/>
          <a:p>
            <a:pPr algn="ctr" defTabSz="1425732">
              <a:defRPr/>
            </a:pPr>
            <a:r>
              <a:rPr lang="nl-NL" sz="1201" i="1" dirty="0">
                <a:solidFill>
                  <a:sysClr val="windowText" lastClr="000000"/>
                </a:solidFill>
                <a:latin typeface="Open Sans"/>
              </a:rPr>
              <a:t>2019</a:t>
            </a:r>
          </a:p>
          <a:p>
            <a:pPr algn="ctr" defTabSz="1425732">
              <a:defRPr/>
            </a:pPr>
            <a:r>
              <a:rPr lang="nl-NL" sz="1201" dirty="0">
                <a:solidFill>
                  <a:sysClr val="windowText" lastClr="000000"/>
                </a:solidFill>
                <a:latin typeface="Open Sans"/>
              </a:rPr>
              <a:t>Het kabinet heeft samen met werknemers- en </a:t>
            </a:r>
            <a:r>
              <a:rPr lang="nl-NL" sz="1201" dirty="0" err="1">
                <a:solidFill>
                  <a:sysClr val="windowText" lastClr="000000"/>
                </a:solidFill>
                <a:latin typeface="Open Sans"/>
              </a:rPr>
              <a:t>werkgevers-organisaties</a:t>
            </a:r>
            <a:r>
              <a:rPr lang="nl-NL" sz="1201" dirty="0">
                <a:solidFill>
                  <a:sysClr val="windowText" lastClr="000000"/>
                </a:solidFill>
                <a:latin typeface="Open Sans"/>
              </a:rPr>
              <a:t> </a:t>
            </a:r>
            <a:r>
              <a:rPr lang="nl-NL" sz="1201" b="1" dirty="0">
                <a:solidFill>
                  <a:sysClr val="windowText" lastClr="000000"/>
                </a:solidFill>
                <a:latin typeface="Open Sans"/>
              </a:rPr>
              <a:t>een</a:t>
            </a:r>
            <a:r>
              <a:rPr lang="nl-NL" sz="1201" dirty="0">
                <a:solidFill>
                  <a:sysClr val="windowText" lastClr="000000"/>
                </a:solidFill>
                <a:latin typeface="Open Sans"/>
              </a:rPr>
              <a:t> </a:t>
            </a:r>
            <a:r>
              <a:rPr lang="nl-NL" sz="1201" b="1" dirty="0">
                <a:solidFill>
                  <a:sysClr val="windowText" lastClr="000000"/>
                </a:solidFill>
                <a:latin typeface="Open Sans"/>
              </a:rPr>
              <a:t>nieuw pensioen-akkoord</a:t>
            </a:r>
            <a:r>
              <a:rPr lang="nl-NL" sz="1201" dirty="0">
                <a:solidFill>
                  <a:sysClr val="windowText" lastClr="000000"/>
                </a:solidFill>
                <a:latin typeface="Open Sans"/>
              </a:rPr>
              <a:t> gesloten. Daarin staan nieuwe afspraken over pensioenen en AOW.</a:t>
            </a:r>
          </a:p>
        </p:txBody>
      </p:sp>
      <p:cxnSp>
        <p:nvCxnSpPr>
          <p:cNvPr id="33" name="Verbindingslijn: gebogen 94">
            <a:extLst>
              <a:ext uri="{FF2B5EF4-FFF2-40B4-BE49-F238E27FC236}">
                <a16:creationId xmlns:a16="http://schemas.microsoft.com/office/drawing/2014/main" id="{73F416D2-CD03-A47C-1132-FE8530F30362}"/>
              </a:ext>
            </a:extLst>
          </p:cNvPr>
          <p:cNvCxnSpPr>
            <a:cxnSpLocks/>
            <a:stCxn id="32" idx="0"/>
            <a:endCxn id="35" idx="6"/>
          </p:cNvCxnSpPr>
          <p:nvPr/>
        </p:nvCxnSpPr>
        <p:spPr>
          <a:xfrm rot="16200000" flipV="1">
            <a:off x="690377" y="2290736"/>
            <a:ext cx="82236" cy="1824279"/>
          </a:xfrm>
          <a:prstGeom prst="bentConnector2">
            <a:avLst/>
          </a:prstGeom>
          <a:ln w="12700">
            <a:solidFill>
              <a:srgbClr val="F8B800"/>
            </a:solidFill>
            <a:prstDash val="dash"/>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FE6ABE48-0E7F-1AEB-FE73-0C4571C54377}"/>
              </a:ext>
            </a:extLst>
          </p:cNvPr>
          <p:cNvSpPr/>
          <p:nvPr/>
        </p:nvSpPr>
        <p:spPr>
          <a:xfrm>
            <a:off x="-359939" y="3072111"/>
            <a:ext cx="179294" cy="1792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al 36">
            <a:extLst>
              <a:ext uri="{FF2B5EF4-FFF2-40B4-BE49-F238E27FC236}">
                <a16:creationId xmlns:a16="http://schemas.microsoft.com/office/drawing/2014/main" id="{30315623-0DB0-304D-918E-CC13053E01E4}"/>
              </a:ext>
            </a:extLst>
          </p:cNvPr>
          <p:cNvSpPr/>
          <p:nvPr/>
        </p:nvSpPr>
        <p:spPr>
          <a:xfrm>
            <a:off x="3541360" y="3064700"/>
            <a:ext cx="179294" cy="1792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Tekstvak 37">
            <a:extLst>
              <a:ext uri="{FF2B5EF4-FFF2-40B4-BE49-F238E27FC236}">
                <a16:creationId xmlns:a16="http://schemas.microsoft.com/office/drawing/2014/main" id="{199819BD-8BE6-1CF5-BC7D-206DE83CECF8}"/>
              </a:ext>
            </a:extLst>
          </p:cNvPr>
          <p:cNvSpPr txBox="1"/>
          <p:nvPr/>
        </p:nvSpPr>
        <p:spPr>
          <a:xfrm>
            <a:off x="1116199" y="4740179"/>
            <a:ext cx="2298390" cy="1200329"/>
          </a:xfrm>
          <a:prstGeom prst="rect">
            <a:avLst/>
          </a:prstGeom>
          <a:noFill/>
        </p:spPr>
        <p:txBody>
          <a:bodyPr wrap="square">
            <a:spAutoFit/>
          </a:bodyPr>
          <a:lstStyle/>
          <a:p>
            <a:pPr algn="ctr"/>
            <a:r>
              <a:rPr lang="nl-NL" sz="1200" i="1" dirty="0">
                <a:latin typeface="+mn-lt"/>
              </a:rPr>
              <a:t>mei 2022</a:t>
            </a:r>
          </a:p>
          <a:p>
            <a:pPr algn="ctr"/>
            <a:r>
              <a:rPr lang="nl-NL" sz="1200" dirty="0">
                <a:latin typeface="+mn-lt"/>
              </a:rPr>
              <a:t>Sociale partners hebben twee werkhypotheses opgesteld: de </a:t>
            </a:r>
            <a:r>
              <a:rPr lang="nl-NL" sz="1200" b="1" dirty="0">
                <a:latin typeface="+mn-lt"/>
              </a:rPr>
              <a:t>solidaire premieregeling </a:t>
            </a:r>
            <a:r>
              <a:rPr lang="nl-NL" sz="1200" dirty="0">
                <a:latin typeface="+mn-lt"/>
              </a:rPr>
              <a:t>en het </a:t>
            </a:r>
            <a:r>
              <a:rPr lang="nl-NL" sz="1200" b="1" dirty="0">
                <a:latin typeface="+mn-lt"/>
              </a:rPr>
              <a:t>omzetten</a:t>
            </a:r>
            <a:r>
              <a:rPr lang="nl-NL" sz="1200" dirty="0">
                <a:latin typeface="+mn-lt"/>
              </a:rPr>
              <a:t> van het pensioenvermogen.</a:t>
            </a:r>
            <a:endParaRPr lang="nl-NL" sz="1200" dirty="0"/>
          </a:p>
        </p:txBody>
      </p:sp>
      <p:cxnSp>
        <p:nvCxnSpPr>
          <p:cNvPr id="39" name="Verbindingslijn: gebogen 94">
            <a:extLst>
              <a:ext uri="{FF2B5EF4-FFF2-40B4-BE49-F238E27FC236}">
                <a16:creationId xmlns:a16="http://schemas.microsoft.com/office/drawing/2014/main" id="{208B2AA6-18EB-34F5-8628-31D7F43C8506}"/>
              </a:ext>
            </a:extLst>
          </p:cNvPr>
          <p:cNvCxnSpPr>
            <a:cxnSpLocks/>
            <a:stCxn id="38" idx="0"/>
            <a:endCxn id="37" idx="4"/>
          </p:cNvCxnSpPr>
          <p:nvPr/>
        </p:nvCxnSpPr>
        <p:spPr>
          <a:xfrm rot="5400000" flipH="1" flipV="1">
            <a:off x="2200108" y="3309281"/>
            <a:ext cx="1496185" cy="1365613"/>
          </a:xfrm>
          <a:prstGeom prst="bentConnector3">
            <a:avLst>
              <a:gd name="adj1" fmla="val 50000"/>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42" name="Tekstvak 41">
            <a:extLst>
              <a:ext uri="{FF2B5EF4-FFF2-40B4-BE49-F238E27FC236}">
                <a16:creationId xmlns:a16="http://schemas.microsoft.com/office/drawing/2014/main" id="{50FF26EF-AE76-CCE0-9C22-A23D76B00999}"/>
              </a:ext>
            </a:extLst>
          </p:cNvPr>
          <p:cNvSpPr txBox="1"/>
          <p:nvPr/>
        </p:nvSpPr>
        <p:spPr>
          <a:xfrm>
            <a:off x="3415084" y="4803062"/>
            <a:ext cx="1880816" cy="1200329"/>
          </a:xfrm>
          <a:prstGeom prst="rect">
            <a:avLst/>
          </a:prstGeom>
          <a:noFill/>
        </p:spPr>
        <p:txBody>
          <a:bodyPr wrap="square">
            <a:spAutoFit/>
          </a:bodyPr>
          <a:lstStyle/>
          <a:p>
            <a:pPr algn="ctr"/>
            <a:r>
              <a:rPr lang="nl-NL" sz="1200" i="1" dirty="0">
                <a:latin typeface="+mn-lt"/>
              </a:rPr>
              <a:t>december 2022</a:t>
            </a:r>
          </a:p>
          <a:p>
            <a:pPr algn="ctr"/>
            <a:r>
              <a:rPr lang="nl-NL" sz="1200" dirty="0">
                <a:latin typeface="+mn-lt"/>
              </a:rPr>
              <a:t>De </a:t>
            </a:r>
            <a:r>
              <a:rPr lang="nl-NL" sz="1200" b="1" dirty="0">
                <a:latin typeface="+mn-lt"/>
              </a:rPr>
              <a:t>Tweede Kamer stemt in </a:t>
            </a:r>
            <a:r>
              <a:rPr lang="nl-NL" sz="1200" dirty="0">
                <a:latin typeface="+mn-lt"/>
              </a:rPr>
              <a:t>met Wet Toekomst Pensioenen (</a:t>
            </a:r>
            <a:r>
              <a:rPr lang="nl-NL" sz="1200" dirty="0" err="1">
                <a:latin typeface="+mn-lt"/>
              </a:rPr>
              <a:t>Wtp</a:t>
            </a:r>
            <a:r>
              <a:rPr lang="nl-NL" sz="1200" dirty="0">
                <a:latin typeface="+mn-lt"/>
              </a:rPr>
              <a:t>). De wet gaat naar de Eerste Kamer.</a:t>
            </a:r>
            <a:endParaRPr lang="nl-NL" sz="1200" dirty="0"/>
          </a:p>
        </p:txBody>
      </p:sp>
      <p:cxnSp>
        <p:nvCxnSpPr>
          <p:cNvPr id="43" name="Verbindingslijn: gebogen 94">
            <a:extLst>
              <a:ext uri="{FF2B5EF4-FFF2-40B4-BE49-F238E27FC236}">
                <a16:creationId xmlns:a16="http://schemas.microsoft.com/office/drawing/2014/main" id="{73A63A0E-A616-5285-4311-B87778CBEDFF}"/>
              </a:ext>
            </a:extLst>
          </p:cNvPr>
          <p:cNvCxnSpPr>
            <a:cxnSpLocks/>
            <a:stCxn id="42" idx="0"/>
            <a:endCxn id="44" idx="5"/>
          </p:cNvCxnSpPr>
          <p:nvPr/>
        </p:nvCxnSpPr>
        <p:spPr>
          <a:xfrm rot="5400000" flipH="1" flipV="1">
            <a:off x="4227041" y="4228751"/>
            <a:ext cx="702762" cy="445860"/>
          </a:xfrm>
          <a:prstGeom prst="bentConnector3">
            <a:avLst>
              <a:gd name="adj1" fmla="val 50000"/>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AE6A3F1D-870F-FE7F-AF15-AB74BDEA2A4E}"/>
              </a:ext>
            </a:extLst>
          </p:cNvPr>
          <p:cNvSpPr/>
          <p:nvPr/>
        </p:nvSpPr>
        <p:spPr>
          <a:xfrm>
            <a:off x="4648315" y="3947263"/>
            <a:ext cx="179294" cy="1792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Tekstvak 46">
            <a:extLst>
              <a:ext uri="{FF2B5EF4-FFF2-40B4-BE49-F238E27FC236}">
                <a16:creationId xmlns:a16="http://schemas.microsoft.com/office/drawing/2014/main" id="{306D23DE-21D2-51EB-FE81-97DD9EB6D867}"/>
              </a:ext>
            </a:extLst>
          </p:cNvPr>
          <p:cNvSpPr txBox="1"/>
          <p:nvPr/>
        </p:nvSpPr>
        <p:spPr>
          <a:xfrm>
            <a:off x="4917931" y="1948392"/>
            <a:ext cx="1976406" cy="1015663"/>
          </a:xfrm>
          <a:prstGeom prst="rect">
            <a:avLst/>
          </a:prstGeom>
          <a:noFill/>
        </p:spPr>
        <p:txBody>
          <a:bodyPr wrap="square">
            <a:spAutoFit/>
          </a:bodyPr>
          <a:lstStyle/>
          <a:p>
            <a:pPr algn="ctr"/>
            <a:r>
              <a:rPr lang="nl-NL" sz="1200" i="1" dirty="0">
                <a:latin typeface="+mn-lt"/>
              </a:rPr>
              <a:t>1 juli 2023</a:t>
            </a:r>
          </a:p>
          <a:p>
            <a:pPr algn="ctr"/>
            <a:r>
              <a:rPr lang="nl-NL" sz="1200" dirty="0">
                <a:latin typeface="+mn-lt"/>
              </a:rPr>
              <a:t>De </a:t>
            </a:r>
            <a:r>
              <a:rPr lang="nl-NL" sz="1200" b="1" dirty="0">
                <a:latin typeface="+mn-lt"/>
              </a:rPr>
              <a:t>Wet toekomst pensioen gaat in</a:t>
            </a:r>
            <a:r>
              <a:rPr lang="nl-NL" sz="1200" dirty="0">
                <a:latin typeface="+mn-lt"/>
              </a:rPr>
              <a:t>, nadat de Eerste Kamer ermee heeft ingestemd.</a:t>
            </a:r>
            <a:endParaRPr lang="nl-NL" sz="1200" dirty="0"/>
          </a:p>
        </p:txBody>
      </p:sp>
      <p:sp>
        <p:nvSpPr>
          <p:cNvPr id="48" name="Ovaal 47">
            <a:extLst>
              <a:ext uri="{FF2B5EF4-FFF2-40B4-BE49-F238E27FC236}">
                <a16:creationId xmlns:a16="http://schemas.microsoft.com/office/drawing/2014/main" id="{0358FCD0-AEB3-F24F-C259-FF5E82D032E4}"/>
              </a:ext>
            </a:extLst>
          </p:cNvPr>
          <p:cNvSpPr/>
          <p:nvPr/>
        </p:nvSpPr>
        <p:spPr>
          <a:xfrm>
            <a:off x="5670107" y="3742569"/>
            <a:ext cx="179294" cy="1792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6" name="Verbindingslijn: gebogen 94">
            <a:extLst>
              <a:ext uri="{FF2B5EF4-FFF2-40B4-BE49-F238E27FC236}">
                <a16:creationId xmlns:a16="http://schemas.microsoft.com/office/drawing/2014/main" id="{FA51169A-269F-8F21-5BC3-70890723B86A}"/>
              </a:ext>
            </a:extLst>
          </p:cNvPr>
          <p:cNvCxnSpPr>
            <a:cxnSpLocks/>
            <a:stCxn id="47" idx="2"/>
          </p:cNvCxnSpPr>
          <p:nvPr/>
        </p:nvCxnSpPr>
        <p:spPr>
          <a:xfrm rot="5400000">
            <a:off x="5497347" y="3194208"/>
            <a:ext cx="638941" cy="178635"/>
          </a:xfrm>
          <a:prstGeom prst="bentConnector3">
            <a:avLst>
              <a:gd name="adj1" fmla="val 50000"/>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1" name="Tekstvak 70">
            <a:extLst>
              <a:ext uri="{FF2B5EF4-FFF2-40B4-BE49-F238E27FC236}">
                <a16:creationId xmlns:a16="http://schemas.microsoft.com/office/drawing/2014/main" id="{B594E4F1-EC73-8D12-1BFA-EFA35106E7D5}"/>
              </a:ext>
            </a:extLst>
          </p:cNvPr>
          <p:cNvSpPr txBox="1"/>
          <p:nvPr/>
        </p:nvSpPr>
        <p:spPr>
          <a:xfrm>
            <a:off x="6236308" y="4433730"/>
            <a:ext cx="2867741" cy="1754326"/>
          </a:xfrm>
          <a:prstGeom prst="rect">
            <a:avLst/>
          </a:prstGeom>
          <a:noFill/>
        </p:spPr>
        <p:txBody>
          <a:bodyPr wrap="square">
            <a:spAutoFit/>
          </a:bodyPr>
          <a:lstStyle/>
          <a:p>
            <a:pPr algn="ctr"/>
            <a:r>
              <a:rPr lang="nl-NL" sz="1200" i="1" dirty="0"/>
              <a:t>2023-2024</a:t>
            </a:r>
          </a:p>
          <a:p>
            <a:pPr algn="ctr"/>
            <a:r>
              <a:rPr lang="nl-NL" sz="1200" b="1" dirty="0"/>
              <a:t>Sociale partners maken afspraken over de nieuwe pensioenregeling. </a:t>
            </a:r>
            <a:r>
              <a:rPr lang="nl-NL" sz="1200" dirty="0"/>
              <a:t>Sociale partners zorgen dat er </a:t>
            </a:r>
            <a:r>
              <a:rPr lang="nl-NL" sz="1200" b="1" dirty="0"/>
              <a:t>begin 2024 een transitieplan </a:t>
            </a:r>
            <a:r>
              <a:rPr lang="nl-NL" sz="1200" dirty="0"/>
              <a:t>is, waarin wordt onderbouwd welke regeling wordt gekozen en hoe de overgang van de oude naar de nieuwe regeling verloopt.</a:t>
            </a:r>
          </a:p>
        </p:txBody>
      </p:sp>
      <p:sp>
        <p:nvSpPr>
          <p:cNvPr id="82" name="Ovaal 81">
            <a:extLst>
              <a:ext uri="{FF2B5EF4-FFF2-40B4-BE49-F238E27FC236}">
                <a16:creationId xmlns:a16="http://schemas.microsoft.com/office/drawing/2014/main" id="{687D154C-5D98-AD9A-B834-ADBD99FB1A83}"/>
              </a:ext>
            </a:extLst>
          </p:cNvPr>
          <p:cNvSpPr/>
          <p:nvPr/>
        </p:nvSpPr>
        <p:spPr>
          <a:xfrm>
            <a:off x="6929606" y="3658296"/>
            <a:ext cx="179294" cy="179294"/>
          </a:xfrm>
          <a:prstGeom prst="ellipse">
            <a:avLst/>
          </a:prstGeom>
          <a:solidFill>
            <a:srgbClr val="868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9" name="Verbindingslijn: gebogen 45">
            <a:extLst>
              <a:ext uri="{FF2B5EF4-FFF2-40B4-BE49-F238E27FC236}">
                <a16:creationId xmlns:a16="http://schemas.microsoft.com/office/drawing/2014/main" id="{11C01087-7E1F-0C95-358C-EC6551C56DA0}"/>
              </a:ext>
            </a:extLst>
          </p:cNvPr>
          <p:cNvCxnSpPr>
            <a:cxnSpLocks/>
          </p:cNvCxnSpPr>
          <p:nvPr/>
        </p:nvCxnSpPr>
        <p:spPr>
          <a:xfrm rot="5400000" flipH="1" flipV="1">
            <a:off x="-935753" y="1337520"/>
            <a:ext cx="1960465" cy="0"/>
          </a:xfrm>
          <a:prstGeom prst="bentConnector3">
            <a:avLst>
              <a:gd name="adj1" fmla="val 50000"/>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Verbindingslijn: gebogen 94">
            <a:extLst>
              <a:ext uri="{FF2B5EF4-FFF2-40B4-BE49-F238E27FC236}">
                <a16:creationId xmlns:a16="http://schemas.microsoft.com/office/drawing/2014/main" id="{12D904CE-1C7C-022C-A4BE-A45978F674CA}"/>
              </a:ext>
            </a:extLst>
          </p:cNvPr>
          <p:cNvCxnSpPr>
            <a:cxnSpLocks/>
            <a:stCxn id="71" idx="0"/>
            <a:endCxn id="82" idx="4"/>
          </p:cNvCxnSpPr>
          <p:nvPr/>
        </p:nvCxnSpPr>
        <p:spPr>
          <a:xfrm rot="16200000" flipV="1">
            <a:off x="7046646" y="3810197"/>
            <a:ext cx="596140" cy="650926"/>
          </a:xfrm>
          <a:prstGeom prst="bentConnector3">
            <a:avLst>
              <a:gd name="adj1" fmla="val 50000"/>
            </a:avLst>
          </a:prstGeom>
          <a:ln w="12700">
            <a:solidFill>
              <a:srgbClr val="868AC7"/>
            </a:solidFill>
            <a:prstDash val="dash"/>
          </a:ln>
        </p:spPr>
        <p:style>
          <a:lnRef idx="1">
            <a:schemeClr val="accent1"/>
          </a:lnRef>
          <a:fillRef idx="0">
            <a:schemeClr val="accent1"/>
          </a:fillRef>
          <a:effectRef idx="0">
            <a:schemeClr val="accent1"/>
          </a:effectRef>
          <a:fontRef idx="minor">
            <a:schemeClr val="tx1"/>
          </a:fontRef>
        </p:style>
      </p:cxnSp>
      <p:sp>
        <p:nvSpPr>
          <p:cNvPr id="95" name="Tekstvak 94">
            <a:extLst>
              <a:ext uri="{FF2B5EF4-FFF2-40B4-BE49-F238E27FC236}">
                <a16:creationId xmlns:a16="http://schemas.microsoft.com/office/drawing/2014/main" id="{BA609443-FE81-65C2-C47F-9E61601B3466}"/>
              </a:ext>
            </a:extLst>
          </p:cNvPr>
          <p:cNvSpPr txBox="1"/>
          <p:nvPr/>
        </p:nvSpPr>
        <p:spPr>
          <a:xfrm>
            <a:off x="8548938" y="3341214"/>
            <a:ext cx="2216333" cy="646331"/>
          </a:xfrm>
          <a:prstGeom prst="rect">
            <a:avLst/>
          </a:prstGeom>
          <a:noFill/>
        </p:spPr>
        <p:txBody>
          <a:bodyPr wrap="square">
            <a:spAutoFit/>
          </a:bodyPr>
          <a:lstStyle/>
          <a:p>
            <a:pPr algn="ctr"/>
            <a:r>
              <a:rPr lang="nl-NL" sz="1200" i="1" dirty="0">
                <a:solidFill>
                  <a:srgbClr val="393A3C"/>
                </a:solidFill>
                <a:effectLst/>
                <a:latin typeface="Open Sans" panose="020B0606030504020204" pitchFamily="34" charset="0"/>
              </a:rPr>
              <a:t>1 januari 2026</a:t>
            </a:r>
          </a:p>
          <a:p>
            <a:pPr algn="ctr"/>
            <a:r>
              <a:rPr lang="nl-NL" sz="1200" b="1" i="0" dirty="0">
                <a:solidFill>
                  <a:srgbClr val="393A3C"/>
                </a:solidFill>
                <a:effectLst/>
                <a:latin typeface="Open Sans" panose="020B0606030504020204" pitchFamily="34" charset="0"/>
              </a:rPr>
              <a:t>PFZW verwacht de nieuwe regeling in te voeren.</a:t>
            </a:r>
          </a:p>
        </p:txBody>
      </p:sp>
      <p:cxnSp>
        <p:nvCxnSpPr>
          <p:cNvPr id="98" name="Verbindingslijn: gebogen 94">
            <a:extLst>
              <a:ext uri="{FF2B5EF4-FFF2-40B4-BE49-F238E27FC236}">
                <a16:creationId xmlns:a16="http://schemas.microsoft.com/office/drawing/2014/main" id="{EF1F0E3B-E924-5AB1-06D9-88960BE028E6}"/>
              </a:ext>
            </a:extLst>
          </p:cNvPr>
          <p:cNvCxnSpPr>
            <a:cxnSpLocks/>
            <a:stCxn id="95" idx="0"/>
            <a:endCxn id="99" idx="4"/>
          </p:cNvCxnSpPr>
          <p:nvPr/>
        </p:nvCxnSpPr>
        <p:spPr>
          <a:xfrm rot="5400000" flipH="1" flipV="1">
            <a:off x="9285666" y="1927053"/>
            <a:ext cx="1785601" cy="1042722"/>
          </a:xfrm>
          <a:prstGeom prst="bentConnector3">
            <a:avLst>
              <a:gd name="adj1" fmla="val 50000"/>
            </a:avLst>
          </a:prstGeom>
          <a:ln w="12700">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99" name="Ovaal 98">
            <a:extLst>
              <a:ext uri="{FF2B5EF4-FFF2-40B4-BE49-F238E27FC236}">
                <a16:creationId xmlns:a16="http://schemas.microsoft.com/office/drawing/2014/main" id="{38859A82-D5D6-8190-D49B-674573DE801F}"/>
              </a:ext>
            </a:extLst>
          </p:cNvPr>
          <p:cNvSpPr/>
          <p:nvPr/>
        </p:nvSpPr>
        <p:spPr>
          <a:xfrm>
            <a:off x="10610180" y="1376319"/>
            <a:ext cx="179294" cy="179294"/>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8" name="Tekstvak 107">
            <a:extLst>
              <a:ext uri="{FF2B5EF4-FFF2-40B4-BE49-F238E27FC236}">
                <a16:creationId xmlns:a16="http://schemas.microsoft.com/office/drawing/2014/main" id="{46C01E32-D0C9-24C5-ABBD-1193A0A48B76}"/>
              </a:ext>
            </a:extLst>
          </p:cNvPr>
          <p:cNvSpPr txBox="1"/>
          <p:nvPr/>
        </p:nvSpPr>
        <p:spPr>
          <a:xfrm>
            <a:off x="10004827" y="4275261"/>
            <a:ext cx="2216333" cy="830997"/>
          </a:xfrm>
          <a:prstGeom prst="rect">
            <a:avLst/>
          </a:prstGeom>
          <a:noFill/>
        </p:spPr>
        <p:txBody>
          <a:bodyPr wrap="square">
            <a:spAutoFit/>
          </a:bodyPr>
          <a:lstStyle/>
          <a:p>
            <a:pPr algn="ctr"/>
            <a:r>
              <a:rPr lang="nl-NL" sz="1200" i="1" dirty="0">
                <a:solidFill>
                  <a:schemeClr val="accent5">
                    <a:lumMod val="60000"/>
                    <a:lumOff val="40000"/>
                  </a:schemeClr>
                </a:solidFill>
                <a:effectLst/>
                <a:latin typeface="Open Sans" panose="020B0606030504020204" pitchFamily="34" charset="0"/>
              </a:rPr>
              <a:t>1 januari 2028</a:t>
            </a:r>
          </a:p>
          <a:p>
            <a:pPr algn="ctr"/>
            <a:r>
              <a:rPr lang="nl-NL" sz="1200" i="0" dirty="0">
                <a:solidFill>
                  <a:schemeClr val="accent5">
                    <a:lumMod val="60000"/>
                    <a:lumOff val="40000"/>
                  </a:schemeClr>
                </a:solidFill>
                <a:effectLst/>
                <a:latin typeface="Open Sans" panose="020B0606030504020204" pitchFamily="34" charset="0"/>
              </a:rPr>
              <a:t>Alle pensioenfondsen zijn klaar voor de nieuwe regels voor pensioen.</a:t>
            </a:r>
            <a:endParaRPr lang="nl-NL" sz="1200" dirty="0">
              <a:solidFill>
                <a:schemeClr val="accent5">
                  <a:lumMod val="60000"/>
                  <a:lumOff val="40000"/>
                </a:schemeClr>
              </a:solidFill>
            </a:endParaRPr>
          </a:p>
        </p:txBody>
      </p:sp>
      <p:cxnSp>
        <p:nvCxnSpPr>
          <p:cNvPr id="109" name="Verbindingslijn: gebogen 94">
            <a:extLst>
              <a:ext uri="{FF2B5EF4-FFF2-40B4-BE49-F238E27FC236}">
                <a16:creationId xmlns:a16="http://schemas.microsoft.com/office/drawing/2014/main" id="{6374C6BD-5477-14F2-5D74-ECABB5C112C3}"/>
              </a:ext>
            </a:extLst>
          </p:cNvPr>
          <p:cNvCxnSpPr>
            <a:cxnSpLocks/>
            <a:stCxn id="108" idx="0"/>
            <a:endCxn id="110" idx="2"/>
          </p:cNvCxnSpPr>
          <p:nvPr/>
        </p:nvCxnSpPr>
        <p:spPr>
          <a:xfrm rot="5400000" flipH="1" flipV="1">
            <a:off x="10816962" y="2841903"/>
            <a:ext cx="1729391" cy="1137326"/>
          </a:xfrm>
          <a:prstGeom prst="bentConnector2">
            <a:avLst/>
          </a:prstGeom>
          <a:ln w="12700">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110" name="Ovaal 109">
            <a:extLst>
              <a:ext uri="{FF2B5EF4-FFF2-40B4-BE49-F238E27FC236}">
                <a16:creationId xmlns:a16="http://schemas.microsoft.com/office/drawing/2014/main" id="{B2F2DFC7-8499-81C0-F1D2-1064C4ECCD0A}"/>
              </a:ext>
            </a:extLst>
          </p:cNvPr>
          <p:cNvSpPr/>
          <p:nvPr/>
        </p:nvSpPr>
        <p:spPr>
          <a:xfrm>
            <a:off x="12250320" y="2456223"/>
            <a:ext cx="179294" cy="1792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5620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7131F-59F9-AAEB-A59B-DDF9C2D839E6}"/>
              </a:ext>
            </a:extLst>
          </p:cNvPr>
          <p:cNvSpPr>
            <a:spLocks noGrp="1"/>
          </p:cNvSpPr>
          <p:nvPr>
            <p:ph type="title"/>
          </p:nvPr>
        </p:nvSpPr>
        <p:spPr/>
        <p:txBody>
          <a:bodyPr/>
          <a:lstStyle/>
          <a:p>
            <a:r>
              <a:rPr lang="nl-NL" dirty="0"/>
              <a:t>Waar vragen we akkoord op?</a:t>
            </a:r>
            <a:endParaRPr lang="nl-NL" dirty="0">
              <a:latin typeface="+mn-lt"/>
            </a:endParaRPr>
          </a:p>
        </p:txBody>
      </p:sp>
      <p:sp>
        <p:nvSpPr>
          <p:cNvPr id="3" name="Tijdelijke aanduiding voor inhoud 2">
            <a:extLst>
              <a:ext uri="{FF2B5EF4-FFF2-40B4-BE49-F238E27FC236}">
                <a16:creationId xmlns:a16="http://schemas.microsoft.com/office/drawing/2014/main" id="{845BA889-CFCD-2EB2-A101-AAAD759FF44F}"/>
              </a:ext>
            </a:extLst>
          </p:cNvPr>
          <p:cNvSpPr>
            <a:spLocks noGrp="1"/>
          </p:cNvSpPr>
          <p:nvPr>
            <p:ph sz="quarter" idx="12"/>
          </p:nvPr>
        </p:nvSpPr>
        <p:spPr/>
        <p:txBody>
          <a:bodyPr/>
          <a:lstStyle/>
          <a:p>
            <a:pPr marL="342900" indent="-342900">
              <a:lnSpc>
                <a:spcPct val="108000"/>
              </a:lnSpc>
              <a:buFont typeface="Arial" panose="020B0604020202020204" pitchFamily="34" charset="0"/>
              <a:buChar char="•"/>
            </a:pPr>
            <a:r>
              <a:rPr lang="nl-NL" sz="1800" b="1" dirty="0">
                <a:latin typeface="+mn-lt"/>
              </a:rPr>
              <a:t>Premie en ambitie</a:t>
            </a:r>
            <a:r>
              <a:rPr lang="nl-NL" sz="1800" dirty="0">
                <a:latin typeface="+mn-lt"/>
              </a:rPr>
              <a:t>: in 42 jaar een pensioen van 80% van het deel van het salaris waarover pensioen is opgebouwd</a:t>
            </a:r>
          </a:p>
          <a:p>
            <a:pPr marL="342900" indent="-342900">
              <a:lnSpc>
                <a:spcPct val="108000"/>
              </a:lnSpc>
              <a:buFont typeface="Arial" panose="020B0604020202020204" pitchFamily="34" charset="0"/>
              <a:buChar char="•"/>
            </a:pPr>
            <a:endParaRPr lang="nl-NL" sz="1800" dirty="0">
              <a:latin typeface="+mn-lt"/>
            </a:endParaRPr>
          </a:p>
          <a:p>
            <a:pPr marL="342900" indent="-342900">
              <a:lnSpc>
                <a:spcPct val="108000"/>
              </a:lnSpc>
              <a:buFont typeface="Arial" panose="020B0604020202020204" pitchFamily="34" charset="0"/>
              <a:buChar char="•"/>
            </a:pPr>
            <a:r>
              <a:rPr lang="nl-NL" sz="1800" dirty="0">
                <a:latin typeface="+mn-lt"/>
              </a:rPr>
              <a:t>Behoud van koopkracht en bestaanszekerheid door keuze voor de </a:t>
            </a:r>
            <a:r>
              <a:rPr lang="nl-NL" sz="1800" b="1" dirty="0">
                <a:latin typeface="+mn-lt"/>
              </a:rPr>
              <a:t>solidaire pensioenregeling</a:t>
            </a:r>
          </a:p>
          <a:p>
            <a:pPr marL="342900" indent="-342900">
              <a:lnSpc>
                <a:spcPct val="108000"/>
              </a:lnSpc>
              <a:buFont typeface="Arial" panose="020B0604020202020204" pitchFamily="34" charset="0"/>
              <a:buChar char="•"/>
            </a:pPr>
            <a:endParaRPr lang="nl-NL" sz="1800" dirty="0">
              <a:latin typeface="+mn-lt"/>
            </a:endParaRPr>
          </a:p>
          <a:p>
            <a:pPr marL="342900" indent="-342900">
              <a:lnSpc>
                <a:spcPct val="108000"/>
              </a:lnSpc>
              <a:buFont typeface="Arial" panose="020B0604020202020204" pitchFamily="34" charset="0"/>
              <a:buChar char="•"/>
            </a:pPr>
            <a:r>
              <a:rPr lang="nl-NL" sz="1800" dirty="0">
                <a:latin typeface="+mn-lt"/>
              </a:rPr>
              <a:t>Oplossingen voor onverzekerbare risico’s via </a:t>
            </a:r>
            <a:r>
              <a:rPr lang="nl-NL" sz="1800" b="1" dirty="0">
                <a:latin typeface="+mn-lt"/>
              </a:rPr>
              <a:t>solidariteitsreserve</a:t>
            </a:r>
          </a:p>
          <a:p>
            <a:pPr marL="342900" indent="-342900">
              <a:lnSpc>
                <a:spcPct val="108000"/>
              </a:lnSpc>
              <a:buFont typeface="Arial" panose="020B0604020202020204" pitchFamily="34" charset="0"/>
              <a:buChar char="•"/>
            </a:pPr>
            <a:endParaRPr lang="nl-NL" sz="1800" dirty="0">
              <a:latin typeface="+mn-lt"/>
            </a:endParaRPr>
          </a:p>
          <a:p>
            <a:pPr marL="342900" indent="-342900">
              <a:lnSpc>
                <a:spcPct val="108000"/>
              </a:lnSpc>
              <a:buFont typeface="Arial" panose="020B0604020202020204" pitchFamily="34" charset="0"/>
              <a:buChar char="•"/>
            </a:pPr>
            <a:r>
              <a:rPr lang="nl-NL" sz="1800" dirty="0">
                <a:latin typeface="+mn-lt"/>
              </a:rPr>
              <a:t>Ruimere</a:t>
            </a:r>
            <a:r>
              <a:rPr lang="nl-NL" sz="1800" b="1" dirty="0">
                <a:latin typeface="+mn-lt"/>
              </a:rPr>
              <a:t> dekking bij overlijden</a:t>
            </a:r>
            <a:r>
              <a:rPr lang="nl-NL" sz="1800" dirty="0">
                <a:latin typeface="+mn-lt"/>
              </a:rPr>
              <a:t>: partnerpensioen wordt 40% en wezenpensioen wordt 20% van het pensioengevend salaris</a:t>
            </a:r>
          </a:p>
          <a:p>
            <a:pPr marL="342900" indent="-342900">
              <a:lnSpc>
                <a:spcPct val="114000"/>
              </a:lnSpc>
              <a:buFont typeface="Arial" panose="020B0604020202020204" pitchFamily="34" charset="0"/>
              <a:buChar char="•"/>
            </a:pPr>
            <a:endParaRPr lang="nl-NL" sz="1800" dirty="0">
              <a:solidFill>
                <a:schemeClr val="bg1"/>
              </a:solidFill>
              <a:latin typeface="+mn-lt"/>
            </a:endParaRPr>
          </a:p>
        </p:txBody>
      </p:sp>
      <p:sp>
        <p:nvSpPr>
          <p:cNvPr id="4" name="Tijdelijke aanduiding voor inhoud 3">
            <a:extLst>
              <a:ext uri="{FF2B5EF4-FFF2-40B4-BE49-F238E27FC236}">
                <a16:creationId xmlns:a16="http://schemas.microsoft.com/office/drawing/2014/main" id="{D3F16C0D-8530-5712-F202-733B16988167}"/>
              </a:ext>
            </a:extLst>
          </p:cNvPr>
          <p:cNvSpPr>
            <a:spLocks noGrp="1"/>
          </p:cNvSpPr>
          <p:nvPr>
            <p:ph sz="quarter" idx="14"/>
          </p:nvPr>
        </p:nvSpPr>
        <p:spPr/>
        <p:txBody>
          <a:bodyPr/>
          <a:lstStyle/>
          <a:p>
            <a:pPr marL="342900" indent="-342900">
              <a:lnSpc>
                <a:spcPct val="108000"/>
              </a:lnSpc>
              <a:buFont typeface="Arial" panose="020B0604020202020204" pitchFamily="34" charset="0"/>
              <a:buChar char="•"/>
            </a:pPr>
            <a:r>
              <a:rPr lang="nl-NL" sz="1800" dirty="0">
                <a:latin typeface="+mn-lt"/>
              </a:rPr>
              <a:t>Behoud van uitkeringen bij </a:t>
            </a:r>
            <a:r>
              <a:rPr lang="nl-NL" sz="1800" b="1" dirty="0">
                <a:latin typeface="+mn-lt"/>
              </a:rPr>
              <a:t>arbeidsongeschiktheid </a:t>
            </a:r>
            <a:r>
              <a:rPr lang="nl-NL" sz="1800" dirty="0">
                <a:latin typeface="+mn-lt"/>
              </a:rPr>
              <a:t>en </a:t>
            </a:r>
            <a:r>
              <a:rPr lang="nl-NL" sz="1800" b="1" dirty="0">
                <a:latin typeface="+mn-lt"/>
              </a:rPr>
              <a:t>premievrije voortzetting bij arbeidsongeschiktheid</a:t>
            </a:r>
          </a:p>
          <a:p>
            <a:pPr marL="342900" indent="-342900">
              <a:lnSpc>
                <a:spcPct val="108000"/>
              </a:lnSpc>
              <a:buFont typeface="Arial" panose="020B0604020202020204" pitchFamily="34" charset="0"/>
              <a:buChar char="•"/>
            </a:pPr>
            <a:endParaRPr lang="nl-NL" sz="1800" dirty="0">
              <a:latin typeface="+mn-lt"/>
            </a:endParaRPr>
          </a:p>
          <a:p>
            <a:pPr marL="342900" indent="-342900">
              <a:lnSpc>
                <a:spcPct val="108000"/>
              </a:lnSpc>
              <a:buFont typeface="Arial" panose="020B0604020202020204" pitchFamily="34" charset="0"/>
              <a:buChar char="•"/>
            </a:pPr>
            <a:r>
              <a:rPr lang="nl-NL" sz="1800" b="1" dirty="0">
                <a:latin typeface="+mn-lt"/>
              </a:rPr>
              <a:t>Compensatie </a:t>
            </a:r>
            <a:r>
              <a:rPr lang="nl-NL" sz="1800" dirty="0">
                <a:latin typeface="+mn-lt"/>
              </a:rPr>
              <a:t>om de nadelen van het afschaffen van de huidige regeling te verzachten</a:t>
            </a:r>
            <a:endParaRPr lang="nl-NL" sz="1800" b="1" dirty="0">
              <a:latin typeface="+mn-lt"/>
            </a:endParaRPr>
          </a:p>
          <a:p>
            <a:pPr marL="342900" indent="-342900">
              <a:lnSpc>
                <a:spcPct val="108000"/>
              </a:lnSpc>
              <a:buFont typeface="Arial" panose="020B0604020202020204" pitchFamily="34" charset="0"/>
              <a:buChar char="•"/>
            </a:pPr>
            <a:endParaRPr lang="nl-NL" sz="1800" dirty="0">
              <a:latin typeface="+mn-lt"/>
            </a:endParaRPr>
          </a:p>
          <a:p>
            <a:pPr marL="342900" indent="-342900">
              <a:lnSpc>
                <a:spcPct val="108000"/>
              </a:lnSpc>
              <a:buFont typeface="Arial" panose="020B0604020202020204" pitchFamily="34" charset="0"/>
              <a:buChar char="•"/>
            </a:pPr>
            <a:r>
              <a:rPr lang="nl-NL" sz="1800" b="1" dirty="0">
                <a:latin typeface="+mn-lt"/>
              </a:rPr>
              <a:t>Omzetten</a:t>
            </a:r>
            <a:r>
              <a:rPr lang="nl-NL" sz="1800" dirty="0">
                <a:latin typeface="+mn-lt"/>
              </a:rPr>
              <a:t> van alle bestaande pensioenen en pensioenopbouw naar de nieuwe regeling</a:t>
            </a:r>
          </a:p>
          <a:p>
            <a:pPr marL="342900" indent="-342900">
              <a:lnSpc>
                <a:spcPct val="108000"/>
              </a:lnSpc>
              <a:buFont typeface="Arial" panose="020B0604020202020204" pitchFamily="34" charset="0"/>
              <a:buChar char="•"/>
            </a:pPr>
            <a:endParaRPr lang="nl-NL" sz="1800" dirty="0">
              <a:latin typeface="+mn-lt"/>
            </a:endParaRPr>
          </a:p>
          <a:p>
            <a:pPr marL="342900" indent="-342900">
              <a:lnSpc>
                <a:spcPct val="108000"/>
              </a:lnSpc>
              <a:buFont typeface="Arial" panose="020B0604020202020204" pitchFamily="34" charset="0"/>
              <a:buChar char="•"/>
            </a:pPr>
            <a:r>
              <a:rPr lang="nl-NL" sz="1800" b="1" dirty="0">
                <a:latin typeface="+mn-lt"/>
              </a:rPr>
              <a:t>Evenwichtigheid</a:t>
            </a:r>
            <a:r>
              <a:rPr lang="nl-NL" sz="1800" dirty="0">
                <a:latin typeface="+mn-lt"/>
              </a:rPr>
              <a:t> bij omzetten; verdeling vermogen afhankelijk van dekkingsgraad</a:t>
            </a:r>
          </a:p>
        </p:txBody>
      </p:sp>
      <p:sp>
        <p:nvSpPr>
          <p:cNvPr id="6" name="Tijdelijke aanduiding voor dianummer 5">
            <a:extLst>
              <a:ext uri="{FF2B5EF4-FFF2-40B4-BE49-F238E27FC236}">
                <a16:creationId xmlns:a16="http://schemas.microsoft.com/office/drawing/2014/main" id="{C4378A73-81B5-E3BB-3229-572391C94AC6}"/>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E150CC-0EC0-4677-818F-64AFD6E91A3B}" type="slidenum">
              <a:rPr kumimoji="0" lang="nl-NL" sz="1000" b="0" i="0" u="none" strike="noStrike" kern="1200" cap="none" spc="0" normalizeH="0" baseline="0" noProof="0" smtClean="0">
                <a:ln>
                  <a:noFill/>
                </a:ln>
                <a:solidFill>
                  <a:srgbClr val="FFFFFF"/>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nl-NL" sz="10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5" name="Groep 4">
            <a:extLst>
              <a:ext uri="{FF2B5EF4-FFF2-40B4-BE49-F238E27FC236}">
                <a16:creationId xmlns:a16="http://schemas.microsoft.com/office/drawing/2014/main" id="{9599D760-E426-042D-4A88-7F61FF4EBAE6}"/>
              </a:ext>
            </a:extLst>
          </p:cNvPr>
          <p:cNvGrpSpPr/>
          <p:nvPr/>
        </p:nvGrpSpPr>
        <p:grpSpPr>
          <a:xfrm>
            <a:off x="0" y="254794"/>
            <a:ext cx="321118" cy="1243080"/>
            <a:chOff x="3690377" y="1877464"/>
            <a:chExt cx="321118" cy="1373250"/>
          </a:xfrm>
        </p:grpSpPr>
        <p:sp>
          <p:nvSpPr>
            <p:cNvPr id="7" name="Rechthoek: afgeronde bovenhoeken 6">
              <a:extLst>
                <a:ext uri="{FF2B5EF4-FFF2-40B4-BE49-F238E27FC236}">
                  <a16:creationId xmlns:a16="http://schemas.microsoft.com/office/drawing/2014/main" id="{CBE992F7-9D32-A953-0AD8-D1D662845B28}"/>
                </a:ext>
              </a:extLst>
            </p:cNvPr>
            <p:cNvSpPr/>
            <p:nvPr/>
          </p:nvSpPr>
          <p:spPr>
            <a:xfrm rot="5400000" flipH="1">
              <a:off x="3164306" y="2403535"/>
              <a:ext cx="1373250"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8" name="Tekstvak 7">
              <a:extLst>
                <a:ext uri="{FF2B5EF4-FFF2-40B4-BE49-F238E27FC236}">
                  <a16:creationId xmlns:a16="http://schemas.microsoft.com/office/drawing/2014/main" id="{764C27C5-D618-31D4-847D-E3F44820BE3A}"/>
                </a:ext>
              </a:extLst>
            </p:cNvPr>
            <p:cNvSpPr txBox="1"/>
            <p:nvPr/>
          </p:nvSpPr>
          <p:spPr>
            <a:xfrm rot="16200000">
              <a:off x="3164318" y="2403536"/>
              <a:ext cx="1373250" cy="321105"/>
            </a:xfrm>
            <a:prstGeom prst="rect">
              <a:avLst/>
            </a:prstGeom>
            <a:noFill/>
          </p:spPr>
          <p:txBody>
            <a:bodyPr wrap="square" lIns="180000" tIns="82800" rIns="180000" bIns="82800" rtlCol="0">
              <a:spAutoFit/>
            </a:bodyPr>
            <a:lstStyle/>
            <a:p>
              <a:pPr algn="ctr"/>
              <a:r>
                <a:rPr lang="nl-NL" sz="1000" dirty="0">
                  <a:solidFill>
                    <a:schemeClr val="bg1"/>
                  </a:solidFill>
                </a:rPr>
                <a:t>Samenvatting</a:t>
              </a:r>
            </a:p>
          </p:txBody>
        </p:sp>
      </p:grpSp>
    </p:spTree>
    <p:extLst>
      <p:ext uri="{BB962C8B-B14F-4D97-AF65-F5344CB8AC3E}">
        <p14:creationId xmlns:p14="http://schemas.microsoft.com/office/powerpoint/2010/main" val="16210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kstballon: rechthoek met afgeronde hoeken 71">
            <a:extLst>
              <a:ext uri="{FF2B5EF4-FFF2-40B4-BE49-F238E27FC236}">
                <a16:creationId xmlns:a16="http://schemas.microsoft.com/office/drawing/2014/main" id="{65585431-A19B-ADE4-805A-2D42768B7B19}"/>
              </a:ext>
            </a:extLst>
          </p:cNvPr>
          <p:cNvSpPr/>
          <p:nvPr/>
        </p:nvSpPr>
        <p:spPr>
          <a:xfrm>
            <a:off x="1183204" y="1380317"/>
            <a:ext cx="3147775" cy="1481582"/>
          </a:xfrm>
          <a:custGeom>
            <a:avLst/>
            <a:gdLst>
              <a:gd name="connsiteX0" fmla="*/ 0 w 3147775"/>
              <a:gd name="connsiteY0" fmla="*/ 219498 h 1316962"/>
              <a:gd name="connsiteX1" fmla="*/ 219498 w 3147775"/>
              <a:gd name="connsiteY1" fmla="*/ 0 h 1316962"/>
              <a:gd name="connsiteX2" fmla="*/ 524629 w 3147775"/>
              <a:gd name="connsiteY2" fmla="*/ 0 h 1316962"/>
              <a:gd name="connsiteX3" fmla="*/ 524629 w 3147775"/>
              <a:gd name="connsiteY3" fmla="*/ 0 h 1316962"/>
              <a:gd name="connsiteX4" fmla="*/ 1311573 w 3147775"/>
              <a:gd name="connsiteY4" fmla="*/ 0 h 1316962"/>
              <a:gd name="connsiteX5" fmla="*/ 2928277 w 3147775"/>
              <a:gd name="connsiteY5" fmla="*/ 0 h 1316962"/>
              <a:gd name="connsiteX6" fmla="*/ 3147775 w 3147775"/>
              <a:gd name="connsiteY6" fmla="*/ 219498 h 1316962"/>
              <a:gd name="connsiteX7" fmla="*/ 3147775 w 3147775"/>
              <a:gd name="connsiteY7" fmla="*/ 768228 h 1316962"/>
              <a:gd name="connsiteX8" fmla="*/ 3147775 w 3147775"/>
              <a:gd name="connsiteY8" fmla="*/ 768228 h 1316962"/>
              <a:gd name="connsiteX9" fmla="*/ 3147775 w 3147775"/>
              <a:gd name="connsiteY9" fmla="*/ 1097468 h 1316962"/>
              <a:gd name="connsiteX10" fmla="*/ 3147775 w 3147775"/>
              <a:gd name="connsiteY10" fmla="*/ 1097464 h 1316962"/>
              <a:gd name="connsiteX11" fmla="*/ 2928277 w 3147775"/>
              <a:gd name="connsiteY11" fmla="*/ 1316962 h 1316962"/>
              <a:gd name="connsiteX12" fmla="*/ 1311573 w 3147775"/>
              <a:gd name="connsiteY12" fmla="*/ 1316962 h 1316962"/>
              <a:gd name="connsiteX13" fmla="*/ 918112 w 3147775"/>
              <a:gd name="connsiteY13" fmla="*/ 1481582 h 1316962"/>
              <a:gd name="connsiteX14" fmla="*/ 524629 w 3147775"/>
              <a:gd name="connsiteY14" fmla="*/ 1316962 h 1316962"/>
              <a:gd name="connsiteX15" fmla="*/ 219498 w 3147775"/>
              <a:gd name="connsiteY15" fmla="*/ 1316962 h 1316962"/>
              <a:gd name="connsiteX16" fmla="*/ 0 w 3147775"/>
              <a:gd name="connsiteY16" fmla="*/ 1097464 h 1316962"/>
              <a:gd name="connsiteX17" fmla="*/ 0 w 3147775"/>
              <a:gd name="connsiteY17" fmla="*/ 1097468 h 1316962"/>
              <a:gd name="connsiteX18" fmla="*/ 0 w 3147775"/>
              <a:gd name="connsiteY18" fmla="*/ 768228 h 1316962"/>
              <a:gd name="connsiteX19" fmla="*/ 0 w 3147775"/>
              <a:gd name="connsiteY19" fmla="*/ 768228 h 1316962"/>
              <a:gd name="connsiteX20" fmla="*/ 0 w 3147775"/>
              <a:gd name="connsiteY20" fmla="*/ 219498 h 1316962"/>
              <a:gd name="connsiteX0" fmla="*/ 0 w 3147775"/>
              <a:gd name="connsiteY0" fmla="*/ 219498 h 1481582"/>
              <a:gd name="connsiteX1" fmla="*/ 219498 w 3147775"/>
              <a:gd name="connsiteY1" fmla="*/ 0 h 1481582"/>
              <a:gd name="connsiteX2" fmla="*/ 524629 w 3147775"/>
              <a:gd name="connsiteY2" fmla="*/ 0 h 1481582"/>
              <a:gd name="connsiteX3" fmla="*/ 524629 w 3147775"/>
              <a:gd name="connsiteY3" fmla="*/ 0 h 1481582"/>
              <a:gd name="connsiteX4" fmla="*/ 1311573 w 3147775"/>
              <a:gd name="connsiteY4" fmla="*/ 0 h 1481582"/>
              <a:gd name="connsiteX5" fmla="*/ 2928277 w 3147775"/>
              <a:gd name="connsiteY5" fmla="*/ 0 h 1481582"/>
              <a:gd name="connsiteX6" fmla="*/ 3147775 w 3147775"/>
              <a:gd name="connsiteY6" fmla="*/ 219498 h 1481582"/>
              <a:gd name="connsiteX7" fmla="*/ 3147775 w 3147775"/>
              <a:gd name="connsiteY7" fmla="*/ 768228 h 1481582"/>
              <a:gd name="connsiteX8" fmla="*/ 3147775 w 3147775"/>
              <a:gd name="connsiteY8" fmla="*/ 768228 h 1481582"/>
              <a:gd name="connsiteX9" fmla="*/ 3147775 w 3147775"/>
              <a:gd name="connsiteY9" fmla="*/ 1097468 h 1481582"/>
              <a:gd name="connsiteX10" fmla="*/ 3147775 w 3147775"/>
              <a:gd name="connsiteY10" fmla="*/ 1097464 h 1481582"/>
              <a:gd name="connsiteX11" fmla="*/ 2928277 w 3147775"/>
              <a:gd name="connsiteY11" fmla="*/ 1316962 h 1481582"/>
              <a:gd name="connsiteX12" fmla="*/ 1311573 w 3147775"/>
              <a:gd name="connsiteY12" fmla="*/ 1316962 h 1481582"/>
              <a:gd name="connsiteX13" fmla="*/ 918112 w 3147775"/>
              <a:gd name="connsiteY13" fmla="*/ 1481582 h 1481582"/>
              <a:gd name="connsiteX14" fmla="*/ 757992 w 3147775"/>
              <a:gd name="connsiteY14" fmla="*/ 1319343 h 1481582"/>
              <a:gd name="connsiteX15" fmla="*/ 219498 w 3147775"/>
              <a:gd name="connsiteY15" fmla="*/ 1316962 h 1481582"/>
              <a:gd name="connsiteX16" fmla="*/ 0 w 3147775"/>
              <a:gd name="connsiteY16" fmla="*/ 1097464 h 1481582"/>
              <a:gd name="connsiteX17" fmla="*/ 0 w 3147775"/>
              <a:gd name="connsiteY17" fmla="*/ 1097468 h 1481582"/>
              <a:gd name="connsiteX18" fmla="*/ 0 w 3147775"/>
              <a:gd name="connsiteY18" fmla="*/ 768228 h 1481582"/>
              <a:gd name="connsiteX19" fmla="*/ 0 w 3147775"/>
              <a:gd name="connsiteY19" fmla="*/ 768228 h 1481582"/>
              <a:gd name="connsiteX20" fmla="*/ 0 w 3147775"/>
              <a:gd name="connsiteY20" fmla="*/ 219498 h 1481582"/>
              <a:gd name="connsiteX0" fmla="*/ 0 w 3147775"/>
              <a:gd name="connsiteY0" fmla="*/ 219498 h 1481582"/>
              <a:gd name="connsiteX1" fmla="*/ 219498 w 3147775"/>
              <a:gd name="connsiteY1" fmla="*/ 0 h 1481582"/>
              <a:gd name="connsiteX2" fmla="*/ 524629 w 3147775"/>
              <a:gd name="connsiteY2" fmla="*/ 0 h 1481582"/>
              <a:gd name="connsiteX3" fmla="*/ 524629 w 3147775"/>
              <a:gd name="connsiteY3" fmla="*/ 0 h 1481582"/>
              <a:gd name="connsiteX4" fmla="*/ 1311573 w 3147775"/>
              <a:gd name="connsiteY4" fmla="*/ 0 h 1481582"/>
              <a:gd name="connsiteX5" fmla="*/ 2928277 w 3147775"/>
              <a:gd name="connsiteY5" fmla="*/ 0 h 1481582"/>
              <a:gd name="connsiteX6" fmla="*/ 3147775 w 3147775"/>
              <a:gd name="connsiteY6" fmla="*/ 219498 h 1481582"/>
              <a:gd name="connsiteX7" fmla="*/ 3147775 w 3147775"/>
              <a:gd name="connsiteY7" fmla="*/ 768228 h 1481582"/>
              <a:gd name="connsiteX8" fmla="*/ 3147775 w 3147775"/>
              <a:gd name="connsiteY8" fmla="*/ 768228 h 1481582"/>
              <a:gd name="connsiteX9" fmla="*/ 3147775 w 3147775"/>
              <a:gd name="connsiteY9" fmla="*/ 1097468 h 1481582"/>
              <a:gd name="connsiteX10" fmla="*/ 3147775 w 3147775"/>
              <a:gd name="connsiteY10" fmla="*/ 1097464 h 1481582"/>
              <a:gd name="connsiteX11" fmla="*/ 2928277 w 3147775"/>
              <a:gd name="connsiteY11" fmla="*/ 1316962 h 1481582"/>
              <a:gd name="connsiteX12" fmla="*/ 1102023 w 3147775"/>
              <a:gd name="connsiteY12" fmla="*/ 1316962 h 1481582"/>
              <a:gd name="connsiteX13" fmla="*/ 918112 w 3147775"/>
              <a:gd name="connsiteY13" fmla="*/ 1481582 h 1481582"/>
              <a:gd name="connsiteX14" fmla="*/ 757992 w 3147775"/>
              <a:gd name="connsiteY14" fmla="*/ 1319343 h 1481582"/>
              <a:gd name="connsiteX15" fmla="*/ 219498 w 3147775"/>
              <a:gd name="connsiteY15" fmla="*/ 1316962 h 1481582"/>
              <a:gd name="connsiteX16" fmla="*/ 0 w 3147775"/>
              <a:gd name="connsiteY16" fmla="*/ 1097464 h 1481582"/>
              <a:gd name="connsiteX17" fmla="*/ 0 w 3147775"/>
              <a:gd name="connsiteY17" fmla="*/ 1097468 h 1481582"/>
              <a:gd name="connsiteX18" fmla="*/ 0 w 3147775"/>
              <a:gd name="connsiteY18" fmla="*/ 768228 h 1481582"/>
              <a:gd name="connsiteX19" fmla="*/ 0 w 3147775"/>
              <a:gd name="connsiteY19" fmla="*/ 768228 h 1481582"/>
              <a:gd name="connsiteX20" fmla="*/ 0 w 3147775"/>
              <a:gd name="connsiteY20" fmla="*/ 219498 h 148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7775" h="1481582">
                <a:moveTo>
                  <a:pt x="0" y="219498"/>
                </a:moveTo>
                <a:cubicBezTo>
                  <a:pt x="0" y="98273"/>
                  <a:pt x="98273" y="0"/>
                  <a:pt x="219498" y="0"/>
                </a:cubicBezTo>
                <a:lnTo>
                  <a:pt x="524629" y="0"/>
                </a:lnTo>
                <a:lnTo>
                  <a:pt x="524629" y="0"/>
                </a:lnTo>
                <a:lnTo>
                  <a:pt x="1311573" y="0"/>
                </a:lnTo>
                <a:lnTo>
                  <a:pt x="2928277" y="0"/>
                </a:lnTo>
                <a:cubicBezTo>
                  <a:pt x="3049502" y="0"/>
                  <a:pt x="3147775" y="98273"/>
                  <a:pt x="3147775" y="219498"/>
                </a:cubicBezTo>
                <a:lnTo>
                  <a:pt x="3147775" y="768228"/>
                </a:lnTo>
                <a:lnTo>
                  <a:pt x="3147775" y="768228"/>
                </a:lnTo>
                <a:lnTo>
                  <a:pt x="3147775" y="1097468"/>
                </a:lnTo>
                <a:lnTo>
                  <a:pt x="3147775" y="1097464"/>
                </a:lnTo>
                <a:cubicBezTo>
                  <a:pt x="3147775" y="1218689"/>
                  <a:pt x="3049502" y="1316962"/>
                  <a:pt x="2928277" y="1316962"/>
                </a:cubicBezTo>
                <a:lnTo>
                  <a:pt x="1102023" y="1316962"/>
                </a:lnTo>
                <a:lnTo>
                  <a:pt x="918112" y="1481582"/>
                </a:lnTo>
                <a:lnTo>
                  <a:pt x="757992" y="1319343"/>
                </a:lnTo>
                <a:lnTo>
                  <a:pt x="219498" y="1316962"/>
                </a:lnTo>
                <a:cubicBezTo>
                  <a:pt x="98273" y="1316962"/>
                  <a:pt x="0" y="1218689"/>
                  <a:pt x="0" y="1097464"/>
                </a:cubicBezTo>
                <a:lnTo>
                  <a:pt x="0" y="1097468"/>
                </a:lnTo>
                <a:lnTo>
                  <a:pt x="0" y="768228"/>
                </a:lnTo>
                <a:lnTo>
                  <a:pt x="0" y="768228"/>
                </a:lnTo>
                <a:lnTo>
                  <a:pt x="0" y="219498"/>
                </a:lnTo>
                <a:close/>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i="1" dirty="0">
                <a:solidFill>
                  <a:schemeClr val="accent2"/>
                </a:solidFill>
              </a:rPr>
              <a:t>2023-2024</a:t>
            </a:r>
          </a:p>
          <a:p>
            <a:pPr algn="ctr"/>
            <a:r>
              <a:rPr lang="nl-NL" sz="1200" b="1" dirty="0">
                <a:solidFill>
                  <a:schemeClr val="accent2"/>
                </a:solidFill>
              </a:rPr>
              <a:t>Sociale partners maken afspraken </a:t>
            </a:r>
            <a:r>
              <a:rPr lang="nl-NL" sz="1200" dirty="0">
                <a:solidFill>
                  <a:schemeClr val="accent2"/>
                </a:solidFill>
              </a:rPr>
              <a:t>over de nieuwe pensioenregeling. Sociale partners zorgen dat er </a:t>
            </a:r>
            <a:r>
              <a:rPr lang="nl-NL" sz="1200" b="1" dirty="0">
                <a:solidFill>
                  <a:schemeClr val="accent2"/>
                </a:solidFill>
              </a:rPr>
              <a:t>begin 2024 een transitieplan </a:t>
            </a:r>
            <a:r>
              <a:rPr lang="nl-NL" sz="1200" dirty="0">
                <a:solidFill>
                  <a:schemeClr val="accent2"/>
                </a:solidFill>
              </a:rPr>
              <a:t>is.</a:t>
            </a:r>
          </a:p>
          <a:p>
            <a:pPr algn="ctr"/>
            <a:endParaRPr lang="nl-NL" sz="1200" dirty="0">
              <a:solidFill>
                <a:schemeClr val="accent2"/>
              </a:solidFill>
            </a:endParaRPr>
          </a:p>
        </p:txBody>
      </p:sp>
      <p:grpSp>
        <p:nvGrpSpPr>
          <p:cNvPr id="7" name="Groep 6">
            <a:extLst>
              <a:ext uri="{FF2B5EF4-FFF2-40B4-BE49-F238E27FC236}">
                <a16:creationId xmlns:a16="http://schemas.microsoft.com/office/drawing/2014/main" id="{BBE04F58-E891-D4F2-0B4C-17EF1D7F4A94}"/>
              </a:ext>
            </a:extLst>
          </p:cNvPr>
          <p:cNvGrpSpPr/>
          <p:nvPr/>
        </p:nvGrpSpPr>
        <p:grpSpPr>
          <a:xfrm>
            <a:off x="-2" y="3120049"/>
            <a:ext cx="4868221" cy="1066618"/>
            <a:chOff x="4935132" y="3717296"/>
            <a:chExt cx="914680" cy="351928"/>
          </a:xfrm>
        </p:grpSpPr>
        <p:sp>
          <p:nvSpPr>
            <p:cNvPr id="2" name="Rechthoek 1">
              <a:extLst>
                <a:ext uri="{FF2B5EF4-FFF2-40B4-BE49-F238E27FC236}">
                  <a16:creationId xmlns:a16="http://schemas.microsoft.com/office/drawing/2014/main" id="{CFDB1B89-4075-1409-2D87-BAFAB75BC1B6}"/>
                </a:ext>
              </a:extLst>
            </p:cNvPr>
            <p:cNvSpPr/>
            <p:nvPr/>
          </p:nvSpPr>
          <p:spPr>
            <a:xfrm>
              <a:off x="4935132" y="3717296"/>
              <a:ext cx="914680" cy="351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6" name="Rechte verbindingslijn 5">
              <a:extLst>
                <a:ext uri="{FF2B5EF4-FFF2-40B4-BE49-F238E27FC236}">
                  <a16:creationId xmlns:a16="http://schemas.microsoft.com/office/drawing/2014/main" id="{8A86FA6D-A8A7-C7EF-B813-2367E8BD6F92}"/>
                </a:ext>
              </a:extLst>
            </p:cNvPr>
            <p:cNvCxnSpPr>
              <a:cxnSpLocks/>
              <a:stCxn id="2" idx="1"/>
              <a:endCxn id="2" idx="3"/>
            </p:cNvCxnSpPr>
            <p:nvPr/>
          </p:nvCxnSpPr>
          <p:spPr>
            <a:xfrm>
              <a:off x="4935132" y="3893260"/>
              <a:ext cx="914680" cy="0"/>
            </a:xfrm>
            <a:prstGeom prst="line">
              <a:avLst/>
            </a:prstGeom>
            <a:ln w="28575">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5" name="Rechte verbindingslijn 14">
            <a:extLst>
              <a:ext uri="{FF2B5EF4-FFF2-40B4-BE49-F238E27FC236}">
                <a16:creationId xmlns:a16="http://schemas.microsoft.com/office/drawing/2014/main" id="{F0F127E9-D606-0F58-7323-B7F91D85DA71}"/>
              </a:ext>
            </a:extLst>
          </p:cNvPr>
          <p:cNvCxnSpPr>
            <a:cxnSpLocks/>
          </p:cNvCxnSpPr>
          <p:nvPr/>
        </p:nvCxnSpPr>
        <p:spPr>
          <a:xfrm flipV="1">
            <a:off x="472267" y="302162"/>
            <a:ext cx="0" cy="307832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843EBA82-B16B-DED0-A162-2BA642846DD9}"/>
              </a:ext>
            </a:extLst>
          </p:cNvPr>
          <p:cNvSpPr txBox="1"/>
          <p:nvPr/>
        </p:nvSpPr>
        <p:spPr>
          <a:xfrm>
            <a:off x="489468" y="295329"/>
            <a:ext cx="1267866" cy="572144"/>
          </a:xfrm>
          <a:prstGeom prst="rect">
            <a:avLst/>
          </a:prstGeom>
          <a:noFill/>
        </p:spPr>
        <p:txBody>
          <a:bodyPr wrap="square" rtlCol="0">
            <a:spAutoFit/>
          </a:bodyPr>
          <a:lstStyle/>
          <a:p>
            <a:pPr defTabSz="1425732">
              <a:defRPr/>
            </a:pPr>
            <a:r>
              <a:rPr lang="nl-NL" sz="3118" b="1" dirty="0">
                <a:solidFill>
                  <a:srgbClr val="00AA72"/>
                </a:solidFill>
                <a:latin typeface="Open Sans bold"/>
              </a:rPr>
              <a:t>2023</a:t>
            </a:r>
          </a:p>
        </p:txBody>
      </p:sp>
      <p:grpSp>
        <p:nvGrpSpPr>
          <p:cNvPr id="9" name="Groep 8">
            <a:extLst>
              <a:ext uri="{FF2B5EF4-FFF2-40B4-BE49-F238E27FC236}">
                <a16:creationId xmlns:a16="http://schemas.microsoft.com/office/drawing/2014/main" id="{8FEB2249-5FBA-A8BB-78A0-509DD9CC418B}"/>
              </a:ext>
            </a:extLst>
          </p:cNvPr>
          <p:cNvGrpSpPr/>
          <p:nvPr/>
        </p:nvGrpSpPr>
        <p:grpSpPr>
          <a:xfrm>
            <a:off x="4863642" y="3120049"/>
            <a:ext cx="4869341" cy="1066618"/>
            <a:chOff x="4935132" y="3717296"/>
            <a:chExt cx="4526024" cy="351928"/>
          </a:xfrm>
        </p:grpSpPr>
        <p:sp>
          <p:nvSpPr>
            <p:cNvPr id="10" name="Rechthoek 9">
              <a:extLst>
                <a:ext uri="{FF2B5EF4-FFF2-40B4-BE49-F238E27FC236}">
                  <a16:creationId xmlns:a16="http://schemas.microsoft.com/office/drawing/2014/main" id="{CD76E7FF-02BE-8AD3-7372-66C4D90D946B}"/>
                </a:ext>
              </a:extLst>
            </p:cNvPr>
            <p:cNvSpPr/>
            <p:nvPr/>
          </p:nvSpPr>
          <p:spPr>
            <a:xfrm>
              <a:off x="4935132" y="3717296"/>
              <a:ext cx="4526024" cy="351928"/>
            </a:xfrm>
            <a:prstGeom prst="rect">
              <a:avLst/>
            </a:prstGeom>
            <a:solidFill>
              <a:srgbClr val="868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Rechte verbindingslijn 13">
              <a:extLst>
                <a:ext uri="{FF2B5EF4-FFF2-40B4-BE49-F238E27FC236}">
                  <a16:creationId xmlns:a16="http://schemas.microsoft.com/office/drawing/2014/main" id="{028AF3D4-87BD-8693-4947-C550A93CDAF0}"/>
                </a:ext>
              </a:extLst>
            </p:cNvPr>
            <p:cNvCxnSpPr>
              <a:stCxn id="10" idx="1"/>
              <a:endCxn id="10" idx="3"/>
            </p:cNvCxnSpPr>
            <p:nvPr/>
          </p:nvCxnSpPr>
          <p:spPr>
            <a:xfrm>
              <a:off x="4935132" y="3893260"/>
              <a:ext cx="4526024" cy="0"/>
            </a:xfrm>
            <a:prstGeom prst="line">
              <a:avLst/>
            </a:prstGeom>
            <a:ln w="2857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4" name="Tekstvak 23">
            <a:extLst>
              <a:ext uri="{FF2B5EF4-FFF2-40B4-BE49-F238E27FC236}">
                <a16:creationId xmlns:a16="http://schemas.microsoft.com/office/drawing/2014/main" id="{27FE9F15-8E58-1406-AEAE-FA7563871FE2}"/>
              </a:ext>
            </a:extLst>
          </p:cNvPr>
          <p:cNvSpPr txBox="1"/>
          <p:nvPr/>
        </p:nvSpPr>
        <p:spPr>
          <a:xfrm>
            <a:off x="4863642" y="293079"/>
            <a:ext cx="1267866" cy="572144"/>
          </a:xfrm>
          <a:prstGeom prst="rect">
            <a:avLst/>
          </a:prstGeom>
          <a:noFill/>
        </p:spPr>
        <p:txBody>
          <a:bodyPr wrap="square" rtlCol="0">
            <a:spAutoFit/>
          </a:bodyPr>
          <a:lstStyle/>
          <a:p>
            <a:pPr defTabSz="1425732">
              <a:defRPr/>
            </a:pPr>
            <a:r>
              <a:rPr lang="nl-NL" sz="3118" b="1" dirty="0">
                <a:solidFill>
                  <a:srgbClr val="868BC7"/>
                </a:solidFill>
                <a:latin typeface="Open Sans bold"/>
              </a:rPr>
              <a:t>2024</a:t>
            </a:r>
          </a:p>
        </p:txBody>
      </p:sp>
      <p:cxnSp>
        <p:nvCxnSpPr>
          <p:cNvPr id="26" name="Rechte verbindingslijn 25">
            <a:extLst>
              <a:ext uri="{FF2B5EF4-FFF2-40B4-BE49-F238E27FC236}">
                <a16:creationId xmlns:a16="http://schemas.microsoft.com/office/drawing/2014/main" id="{FAEC9653-E88F-0A30-41EC-144878F298BB}"/>
              </a:ext>
            </a:extLst>
          </p:cNvPr>
          <p:cNvCxnSpPr>
            <a:cxnSpLocks/>
          </p:cNvCxnSpPr>
          <p:nvPr/>
        </p:nvCxnSpPr>
        <p:spPr>
          <a:xfrm flipV="1">
            <a:off x="4863642" y="288170"/>
            <a:ext cx="0" cy="2976025"/>
          </a:xfrm>
          <a:prstGeom prst="line">
            <a:avLst/>
          </a:prstGeom>
          <a:ln w="28575">
            <a:solidFill>
              <a:srgbClr val="868BC7"/>
            </a:solidFill>
          </a:ln>
        </p:spPr>
        <p:style>
          <a:lnRef idx="1">
            <a:schemeClr val="accent1"/>
          </a:lnRef>
          <a:fillRef idx="0">
            <a:schemeClr val="accent1"/>
          </a:fillRef>
          <a:effectRef idx="0">
            <a:schemeClr val="accent1"/>
          </a:effectRef>
          <a:fontRef idx="minor">
            <a:schemeClr val="tx1"/>
          </a:fontRef>
        </p:style>
      </p:cxnSp>
      <p:sp>
        <p:nvSpPr>
          <p:cNvPr id="30" name="Ovaal 29">
            <a:extLst>
              <a:ext uri="{FF2B5EF4-FFF2-40B4-BE49-F238E27FC236}">
                <a16:creationId xmlns:a16="http://schemas.microsoft.com/office/drawing/2014/main" id="{AB747B8E-858D-E911-3B5D-C70F14E5DB87}"/>
              </a:ext>
            </a:extLst>
          </p:cNvPr>
          <p:cNvSpPr/>
          <p:nvPr/>
        </p:nvSpPr>
        <p:spPr>
          <a:xfrm>
            <a:off x="4496042" y="3259789"/>
            <a:ext cx="148484" cy="1484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al 51">
            <a:extLst>
              <a:ext uri="{FF2B5EF4-FFF2-40B4-BE49-F238E27FC236}">
                <a16:creationId xmlns:a16="http://schemas.microsoft.com/office/drawing/2014/main" id="{BDA3A506-7ACD-7847-0A77-A7F88FB5FD24}"/>
              </a:ext>
            </a:extLst>
          </p:cNvPr>
          <p:cNvSpPr/>
          <p:nvPr/>
        </p:nvSpPr>
        <p:spPr>
          <a:xfrm>
            <a:off x="4583542" y="3315231"/>
            <a:ext cx="148484" cy="1484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al 52">
            <a:extLst>
              <a:ext uri="{FF2B5EF4-FFF2-40B4-BE49-F238E27FC236}">
                <a16:creationId xmlns:a16="http://schemas.microsoft.com/office/drawing/2014/main" id="{D9029C9B-64DD-F52C-92FC-E8E70FDCD416}"/>
              </a:ext>
            </a:extLst>
          </p:cNvPr>
          <p:cNvSpPr/>
          <p:nvPr/>
        </p:nvSpPr>
        <p:spPr>
          <a:xfrm>
            <a:off x="10377574" y="3522525"/>
            <a:ext cx="148484" cy="148484"/>
          </a:xfrm>
          <a:prstGeom prst="ellipse">
            <a:avLst/>
          </a:prstGeom>
          <a:solidFill>
            <a:srgbClr val="868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kstvak 53">
            <a:extLst>
              <a:ext uri="{FF2B5EF4-FFF2-40B4-BE49-F238E27FC236}">
                <a16:creationId xmlns:a16="http://schemas.microsoft.com/office/drawing/2014/main" id="{9B37D42D-5C09-E22A-17A0-8E8FE043EDF2}"/>
              </a:ext>
            </a:extLst>
          </p:cNvPr>
          <p:cNvSpPr txBox="1"/>
          <p:nvPr/>
        </p:nvSpPr>
        <p:spPr>
          <a:xfrm>
            <a:off x="207707" y="4871905"/>
            <a:ext cx="2307379" cy="1169551"/>
          </a:xfrm>
          <a:prstGeom prst="rect">
            <a:avLst/>
          </a:prstGeom>
          <a:noFill/>
        </p:spPr>
        <p:txBody>
          <a:bodyPr wrap="square">
            <a:spAutoFit/>
          </a:bodyPr>
          <a:lstStyle/>
          <a:p>
            <a:pPr algn="ctr"/>
            <a:r>
              <a:rPr lang="nl-NL" sz="1400" b="1" dirty="0"/>
              <a:t>Achterbanraadpleging</a:t>
            </a:r>
            <a:r>
              <a:rPr lang="nl-NL" sz="1400" dirty="0"/>
              <a:t> over invulling van de nieuwe regeling</a:t>
            </a:r>
          </a:p>
          <a:p>
            <a:pPr algn="ctr"/>
            <a:endParaRPr lang="nl-NL" sz="1400" dirty="0"/>
          </a:p>
          <a:p>
            <a:pPr algn="ctr"/>
            <a:endParaRPr lang="nl-NL" sz="1400" dirty="0"/>
          </a:p>
        </p:txBody>
      </p:sp>
      <p:sp>
        <p:nvSpPr>
          <p:cNvPr id="55" name="Tekstvak 54">
            <a:extLst>
              <a:ext uri="{FF2B5EF4-FFF2-40B4-BE49-F238E27FC236}">
                <a16:creationId xmlns:a16="http://schemas.microsoft.com/office/drawing/2014/main" id="{B4DDE44B-46DB-8FF3-07CF-8159E6A0B168}"/>
              </a:ext>
            </a:extLst>
          </p:cNvPr>
          <p:cNvSpPr txBox="1"/>
          <p:nvPr/>
        </p:nvSpPr>
        <p:spPr>
          <a:xfrm>
            <a:off x="2821950" y="4871133"/>
            <a:ext cx="1918849" cy="1384995"/>
          </a:xfrm>
          <a:prstGeom prst="rect">
            <a:avLst/>
          </a:prstGeom>
          <a:noFill/>
        </p:spPr>
        <p:txBody>
          <a:bodyPr wrap="square">
            <a:spAutoFit/>
          </a:bodyPr>
          <a:lstStyle/>
          <a:p>
            <a:pPr algn="ctr"/>
            <a:r>
              <a:rPr lang="nl-NL" sz="1400" dirty="0"/>
              <a:t>Sociale partners bespreken de  </a:t>
            </a:r>
            <a:r>
              <a:rPr lang="nl-NL" sz="1400" b="1" dirty="0"/>
              <a:t>uitkomsten van de raadpleging</a:t>
            </a:r>
          </a:p>
          <a:p>
            <a:pPr algn="ctr"/>
            <a:endParaRPr lang="nl-NL" sz="1400" b="1" dirty="0"/>
          </a:p>
          <a:p>
            <a:pPr algn="ctr"/>
            <a:endParaRPr lang="nl-NL" sz="1400" b="1" dirty="0"/>
          </a:p>
        </p:txBody>
      </p:sp>
      <p:sp>
        <p:nvSpPr>
          <p:cNvPr id="56" name="Tekstvak 55">
            <a:extLst>
              <a:ext uri="{FF2B5EF4-FFF2-40B4-BE49-F238E27FC236}">
                <a16:creationId xmlns:a16="http://schemas.microsoft.com/office/drawing/2014/main" id="{5C0A3CE1-DBF5-83E3-EC6A-506C46DBAEA5}"/>
              </a:ext>
            </a:extLst>
          </p:cNvPr>
          <p:cNvSpPr txBox="1"/>
          <p:nvPr/>
        </p:nvSpPr>
        <p:spPr>
          <a:xfrm>
            <a:off x="5047663" y="4896211"/>
            <a:ext cx="2355159" cy="954107"/>
          </a:xfrm>
          <a:prstGeom prst="rect">
            <a:avLst/>
          </a:prstGeom>
          <a:noFill/>
        </p:spPr>
        <p:txBody>
          <a:bodyPr wrap="square">
            <a:spAutoFit/>
          </a:bodyPr>
          <a:lstStyle/>
          <a:p>
            <a:pPr algn="ctr"/>
            <a:r>
              <a:rPr lang="nl-NL" sz="1400" b="1" dirty="0"/>
              <a:t>Definitief akkoord </a:t>
            </a:r>
            <a:r>
              <a:rPr lang="nl-NL" sz="1400" dirty="0"/>
              <a:t>onderhandelaarsresultaat</a:t>
            </a:r>
          </a:p>
          <a:p>
            <a:pPr algn="ctr"/>
            <a:endParaRPr lang="nl-NL" sz="1400" dirty="0"/>
          </a:p>
          <a:p>
            <a:pPr algn="ctr"/>
            <a:endParaRPr lang="nl-NL" sz="1400" dirty="0"/>
          </a:p>
        </p:txBody>
      </p:sp>
      <p:sp>
        <p:nvSpPr>
          <p:cNvPr id="57" name="Tekstvak 56">
            <a:extLst>
              <a:ext uri="{FF2B5EF4-FFF2-40B4-BE49-F238E27FC236}">
                <a16:creationId xmlns:a16="http://schemas.microsoft.com/office/drawing/2014/main" id="{982BEA03-938B-F9EB-CB07-A9AC5DEECB11}"/>
              </a:ext>
            </a:extLst>
          </p:cNvPr>
          <p:cNvSpPr txBox="1"/>
          <p:nvPr/>
        </p:nvSpPr>
        <p:spPr>
          <a:xfrm>
            <a:off x="7663017" y="4844486"/>
            <a:ext cx="2355159" cy="1600438"/>
          </a:xfrm>
          <a:prstGeom prst="rect">
            <a:avLst/>
          </a:prstGeom>
          <a:noFill/>
        </p:spPr>
        <p:txBody>
          <a:bodyPr wrap="square">
            <a:spAutoFit/>
          </a:bodyPr>
          <a:lstStyle/>
          <a:p>
            <a:pPr algn="ctr"/>
            <a:r>
              <a:rPr lang="nl-NL" sz="1400" dirty="0"/>
              <a:t>Sociale partners stellen het </a:t>
            </a:r>
            <a:r>
              <a:rPr lang="nl-NL" sz="1400" b="1" dirty="0"/>
              <a:t>transitieplan</a:t>
            </a:r>
            <a:r>
              <a:rPr lang="nl-NL" sz="1400" dirty="0"/>
              <a:t> op en verstrekken PFZW de </a:t>
            </a:r>
            <a:r>
              <a:rPr lang="nl-NL" sz="1400" b="1" dirty="0"/>
              <a:t>opdracht om de nieuwe regeling uit te voeren</a:t>
            </a:r>
          </a:p>
          <a:p>
            <a:pPr algn="ctr"/>
            <a:endParaRPr lang="nl-NL" sz="1400" b="1" dirty="0"/>
          </a:p>
          <a:p>
            <a:pPr algn="ctr"/>
            <a:endParaRPr lang="nl-NL" sz="1400" b="1" dirty="0"/>
          </a:p>
        </p:txBody>
      </p:sp>
      <p:sp>
        <p:nvSpPr>
          <p:cNvPr id="58" name="Tekstvak 57">
            <a:extLst>
              <a:ext uri="{FF2B5EF4-FFF2-40B4-BE49-F238E27FC236}">
                <a16:creationId xmlns:a16="http://schemas.microsoft.com/office/drawing/2014/main" id="{F76BD27A-4A00-7DB7-5439-A282AA811F19}"/>
              </a:ext>
            </a:extLst>
          </p:cNvPr>
          <p:cNvSpPr txBox="1"/>
          <p:nvPr/>
        </p:nvSpPr>
        <p:spPr>
          <a:xfrm>
            <a:off x="6433827" y="1058120"/>
            <a:ext cx="2017332" cy="1600438"/>
          </a:xfrm>
          <a:prstGeom prst="rect">
            <a:avLst/>
          </a:prstGeom>
          <a:noFill/>
        </p:spPr>
        <p:txBody>
          <a:bodyPr wrap="square">
            <a:spAutoFit/>
          </a:bodyPr>
          <a:lstStyle/>
          <a:p>
            <a:pPr algn="ctr"/>
            <a:r>
              <a:rPr lang="nl-NL" sz="1400" b="1" dirty="0"/>
              <a:t>Opdrachtacceptatie </a:t>
            </a:r>
            <a:r>
              <a:rPr lang="nl-NL" sz="1400" dirty="0"/>
              <a:t>door PFZW en </a:t>
            </a:r>
            <a:r>
              <a:rPr lang="nl-NL" sz="1400" b="1" dirty="0"/>
              <a:t>implementatieplan </a:t>
            </a:r>
            <a:r>
              <a:rPr lang="nl-NL" sz="1400" dirty="0"/>
              <a:t>van PFZW naar De Nederlandsche Bank</a:t>
            </a:r>
          </a:p>
          <a:p>
            <a:pPr algn="ctr"/>
            <a:endParaRPr lang="nl-NL" sz="1400" dirty="0"/>
          </a:p>
          <a:p>
            <a:pPr algn="ctr"/>
            <a:endParaRPr lang="nl-NL" sz="1400" dirty="0"/>
          </a:p>
        </p:txBody>
      </p:sp>
      <p:grpSp>
        <p:nvGrpSpPr>
          <p:cNvPr id="8" name="Groep 7">
            <a:extLst>
              <a:ext uri="{FF2B5EF4-FFF2-40B4-BE49-F238E27FC236}">
                <a16:creationId xmlns:a16="http://schemas.microsoft.com/office/drawing/2014/main" id="{9F50AB7C-4837-2A1F-2706-3D468F7BD0A1}"/>
              </a:ext>
            </a:extLst>
          </p:cNvPr>
          <p:cNvGrpSpPr/>
          <p:nvPr/>
        </p:nvGrpSpPr>
        <p:grpSpPr>
          <a:xfrm>
            <a:off x="9731863" y="3120049"/>
            <a:ext cx="2480810" cy="1066618"/>
            <a:chOff x="4935132" y="3717296"/>
            <a:chExt cx="4526024" cy="351928"/>
          </a:xfrm>
          <a:solidFill>
            <a:schemeClr val="accent1"/>
          </a:solidFill>
        </p:grpSpPr>
        <p:sp>
          <p:nvSpPr>
            <p:cNvPr id="11" name="Rechthoek 10">
              <a:extLst>
                <a:ext uri="{FF2B5EF4-FFF2-40B4-BE49-F238E27FC236}">
                  <a16:creationId xmlns:a16="http://schemas.microsoft.com/office/drawing/2014/main" id="{4C9FB8A2-80FD-360F-E55D-2AB42FC4EB93}"/>
                </a:ext>
              </a:extLst>
            </p:cNvPr>
            <p:cNvSpPr/>
            <p:nvPr/>
          </p:nvSpPr>
          <p:spPr>
            <a:xfrm>
              <a:off x="4935132" y="3717296"/>
              <a:ext cx="4526024" cy="351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Rechte verbindingslijn 11">
              <a:extLst>
                <a:ext uri="{FF2B5EF4-FFF2-40B4-BE49-F238E27FC236}">
                  <a16:creationId xmlns:a16="http://schemas.microsoft.com/office/drawing/2014/main" id="{2B9F932C-0D10-BA2B-6C0C-C2A11CFA9124}"/>
                </a:ext>
              </a:extLst>
            </p:cNvPr>
            <p:cNvCxnSpPr>
              <a:stCxn id="11" idx="1"/>
              <a:endCxn id="11" idx="3"/>
            </p:cNvCxnSpPr>
            <p:nvPr/>
          </p:nvCxnSpPr>
          <p:spPr>
            <a:xfrm>
              <a:off x="4935132" y="3893260"/>
              <a:ext cx="4526024" cy="0"/>
            </a:xfrm>
            <a:prstGeom prst="line">
              <a:avLst/>
            </a:prstGeom>
            <a:grpFill/>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 name="Tekstvak 12">
            <a:extLst>
              <a:ext uri="{FF2B5EF4-FFF2-40B4-BE49-F238E27FC236}">
                <a16:creationId xmlns:a16="http://schemas.microsoft.com/office/drawing/2014/main" id="{0F3CC3E6-665F-CE58-8226-0AFC70C88E41}"/>
              </a:ext>
            </a:extLst>
          </p:cNvPr>
          <p:cNvSpPr txBox="1"/>
          <p:nvPr/>
        </p:nvSpPr>
        <p:spPr>
          <a:xfrm>
            <a:off x="9744483" y="293079"/>
            <a:ext cx="1267866" cy="572144"/>
          </a:xfrm>
          <a:prstGeom prst="rect">
            <a:avLst/>
          </a:prstGeom>
          <a:noFill/>
        </p:spPr>
        <p:txBody>
          <a:bodyPr wrap="square" rtlCol="0">
            <a:spAutoFit/>
          </a:bodyPr>
          <a:lstStyle/>
          <a:p>
            <a:pPr defTabSz="1425732">
              <a:defRPr/>
            </a:pPr>
            <a:r>
              <a:rPr lang="nl-NL" sz="3118" b="1" dirty="0">
                <a:solidFill>
                  <a:schemeClr val="bg2"/>
                </a:solidFill>
                <a:latin typeface="Open Sans bold"/>
              </a:rPr>
              <a:t>2025</a:t>
            </a:r>
          </a:p>
        </p:txBody>
      </p:sp>
      <p:cxnSp>
        <p:nvCxnSpPr>
          <p:cNvPr id="16" name="Rechte verbindingslijn 15">
            <a:extLst>
              <a:ext uri="{FF2B5EF4-FFF2-40B4-BE49-F238E27FC236}">
                <a16:creationId xmlns:a16="http://schemas.microsoft.com/office/drawing/2014/main" id="{5D8E8DD4-8446-DA5B-89D9-FC5478003639}"/>
              </a:ext>
            </a:extLst>
          </p:cNvPr>
          <p:cNvCxnSpPr>
            <a:cxnSpLocks/>
          </p:cNvCxnSpPr>
          <p:nvPr/>
        </p:nvCxnSpPr>
        <p:spPr>
          <a:xfrm flipV="1">
            <a:off x="9744483" y="288170"/>
            <a:ext cx="0" cy="297602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Ovaal 35">
            <a:extLst>
              <a:ext uri="{FF2B5EF4-FFF2-40B4-BE49-F238E27FC236}">
                <a16:creationId xmlns:a16="http://schemas.microsoft.com/office/drawing/2014/main" id="{91F87DB5-8BBB-3219-350A-A27747238E4E}"/>
              </a:ext>
            </a:extLst>
          </p:cNvPr>
          <p:cNvSpPr/>
          <p:nvPr/>
        </p:nvSpPr>
        <p:spPr>
          <a:xfrm>
            <a:off x="3954347" y="4015737"/>
            <a:ext cx="148484" cy="1484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al 36">
            <a:extLst>
              <a:ext uri="{FF2B5EF4-FFF2-40B4-BE49-F238E27FC236}">
                <a16:creationId xmlns:a16="http://schemas.microsoft.com/office/drawing/2014/main" id="{4770F72D-7C1E-18E0-3009-805E49F65827}"/>
              </a:ext>
            </a:extLst>
          </p:cNvPr>
          <p:cNvSpPr/>
          <p:nvPr/>
        </p:nvSpPr>
        <p:spPr>
          <a:xfrm>
            <a:off x="4483373" y="4023052"/>
            <a:ext cx="148484" cy="1484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8" name="Verbindingslijn: gebogen 94">
            <a:extLst>
              <a:ext uri="{FF2B5EF4-FFF2-40B4-BE49-F238E27FC236}">
                <a16:creationId xmlns:a16="http://schemas.microsoft.com/office/drawing/2014/main" id="{88F7E189-E340-2727-609F-40E3B8115F36}"/>
              </a:ext>
            </a:extLst>
          </p:cNvPr>
          <p:cNvCxnSpPr>
            <a:cxnSpLocks/>
            <a:stCxn id="54" idx="0"/>
            <a:endCxn id="36" idx="4"/>
          </p:cNvCxnSpPr>
          <p:nvPr/>
        </p:nvCxnSpPr>
        <p:spPr>
          <a:xfrm rot="5400000" flipH="1" flipV="1">
            <a:off x="2341151" y="3184467"/>
            <a:ext cx="707684" cy="2667192"/>
          </a:xfrm>
          <a:prstGeom prst="bentConnector3">
            <a:avLst>
              <a:gd name="adj1" fmla="val 66151"/>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1" name="Verbindingslijn: gebogen 94">
            <a:extLst>
              <a:ext uri="{FF2B5EF4-FFF2-40B4-BE49-F238E27FC236}">
                <a16:creationId xmlns:a16="http://schemas.microsoft.com/office/drawing/2014/main" id="{4D0FB0E0-5478-1EF5-3A39-00282A355AAC}"/>
              </a:ext>
            </a:extLst>
          </p:cNvPr>
          <p:cNvCxnSpPr>
            <a:cxnSpLocks/>
            <a:stCxn id="55" idx="0"/>
            <a:endCxn id="37" idx="4"/>
          </p:cNvCxnSpPr>
          <p:nvPr/>
        </p:nvCxnSpPr>
        <p:spPr>
          <a:xfrm rot="5400000" flipH="1" flipV="1">
            <a:off x="3819697" y="4133215"/>
            <a:ext cx="699597" cy="776240"/>
          </a:xfrm>
          <a:prstGeom prst="bentConnector3">
            <a:avLst>
              <a:gd name="adj1" fmla="val 50000"/>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3D7DCA68-ADA2-EA43-5AF0-FAC6EFA885DD}"/>
              </a:ext>
            </a:extLst>
          </p:cNvPr>
          <p:cNvSpPr/>
          <p:nvPr/>
        </p:nvSpPr>
        <p:spPr>
          <a:xfrm>
            <a:off x="4716673" y="4038183"/>
            <a:ext cx="148484" cy="1484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Verbindingslijn: gebogen 94">
            <a:extLst>
              <a:ext uri="{FF2B5EF4-FFF2-40B4-BE49-F238E27FC236}">
                <a16:creationId xmlns:a16="http://schemas.microsoft.com/office/drawing/2014/main" id="{A62B3E98-C95A-0733-9940-A8C8D5AA3F4B}"/>
              </a:ext>
            </a:extLst>
          </p:cNvPr>
          <p:cNvCxnSpPr>
            <a:cxnSpLocks/>
            <a:endCxn id="45" idx="4"/>
          </p:cNvCxnSpPr>
          <p:nvPr/>
        </p:nvCxnSpPr>
        <p:spPr>
          <a:xfrm rot="16200000" flipV="1">
            <a:off x="5067384" y="3910198"/>
            <a:ext cx="709544" cy="1262481"/>
          </a:xfrm>
          <a:prstGeom prst="bentConnector3">
            <a:avLst>
              <a:gd name="adj1" fmla="val 50000"/>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0" name="Ovaal 49">
            <a:extLst>
              <a:ext uri="{FF2B5EF4-FFF2-40B4-BE49-F238E27FC236}">
                <a16:creationId xmlns:a16="http://schemas.microsoft.com/office/drawing/2014/main" id="{DDAADC28-418E-1A30-95C5-026815BD9E3D}"/>
              </a:ext>
            </a:extLst>
          </p:cNvPr>
          <p:cNvSpPr/>
          <p:nvPr/>
        </p:nvSpPr>
        <p:spPr>
          <a:xfrm>
            <a:off x="5022700" y="3973306"/>
            <a:ext cx="148484" cy="148484"/>
          </a:xfrm>
          <a:prstGeom prst="ellipse">
            <a:avLst/>
          </a:prstGeom>
          <a:solidFill>
            <a:srgbClr val="868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1" name="Verbindingslijn: gebogen 94">
            <a:extLst>
              <a:ext uri="{FF2B5EF4-FFF2-40B4-BE49-F238E27FC236}">
                <a16:creationId xmlns:a16="http://schemas.microsoft.com/office/drawing/2014/main" id="{79EA0F09-AD58-B3BE-5FE2-441FB635C9CE}"/>
              </a:ext>
            </a:extLst>
          </p:cNvPr>
          <p:cNvCxnSpPr>
            <a:cxnSpLocks/>
            <a:stCxn id="57" idx="0"/>
            <a:endCxn id="50" idx="4"/>
          </p:cNvCxnSpPr>
          <p:nvPr/>
        </p:nvCxnSpPr>
        <p:spPr>
          <a:xfrm rot="16200000" flipV="1">
            <a:off x="6607422" y="2611310"/>
            <a:ext cx="722696" cy="3743655"/>
          </a:xfrm>
          <a:prstGeom prst="bentConnector3">
            <a:avLst>
              <a:gd name="adj1" fmla="val 50000"/>
            </a:avLst>
          </a:prstGeom>
          <a:ln w="12700">
            <a:solidFill>
              <a:srgbClr val="868AC7"/>
            </a:solidFill>
            <a:prstDash val="dash"/>
          </a:ln>
        </p:spPr>
        <p:style>
          <a:lnRef idx="1">
            <a:schemeClr val="accent1"/>
          </a:lnRef>
          <a:fillRef idx="0">
            <a:schemeClr val="accent1"/>
          </a:fillRef>
          <a:effectRef idx="0">
            <a:schemeClr val="accent1"/>
          </a:effectRef>
          <a:fontRef idx="minor">
            <a:schemeClr val="tx1"/>
          </a:fontRef>
        </p:style>
      </p:cxnSp>
      <p:cxnSp>
        <p:nvCxnSpPr>
          <p:cNvPr id="68" name="Verbindingslijn: gebogen 94">
            <a:extLst>
              <a:ext uri="{FF2B5EF4-FFF2-40B4-BE49-F238E27FC236}">
                <a16:creationId xmlns:a16="http://schemas.microsoft.com/office/drawing/2014/main" id="{CF91447F-DFA6-1954-591B-9F0C1A0D18E3}"/>
              </a:ext>
            </a:extLst>
          </p:cNvPr>
          <p:cNvCxnSpPr>
            <a:cxnSpLocks/>
            <a:stCxn id="58" idx="2"/>
            <a:endCxn id="67" idx="0"/>
          </p:cNvCxnSpPr>
          <p:nvPr/>
        </p:nvCxnSpPr>
        <p:spPr>
          <a:xfrm rot="5400000">
            <a:off x="7096850" y="2889901"/>
            <a:ext cx="576987" cy="114300"/>
          </a:xfrm>
          <a:prstGeom prst="bentConnector3">
            <a:avLst>
              <a:gd name="adj1" fmla="val 50000"/>
            </a:avLst>
          </a:prstGeom>
          <a:ln w="12700">
            <a:solidFill>
              <a:srgbClr val="868AC7"/>
            </a:solidFill>
            <a:prstDash val="dash"/>
          </a:ln>
        </p:spPr>
        <p:style>
          <a:lnRef idx="1">
            <a:schemeClr val="accent1"/>
          </a:lnRef>
          <a:fillRef idx="0">
            <a:schemeClr val="accent1"/>
          </a:fillRef>
          <a:effectRef idx="0">
            <a:schemeClr val="accent1"/>
          </a:effectRef>
          <a:fontRef idx="minor">
            <a:schemeClr val="tx1"/>
          </a:fontRef>
        </p:style>
      </p:cxnSp>
      <p:sp>
        <p:nvSpPr>
          <p:cNvPr id="74" name="Ovaal 73">
            <a:extLst>
              <a:ext uri="{FF2B5EF4-FFF2-40B4-BE49-F238E27FC236}">
                <a16:creationId xmlns:a16="http://schemas.microsoft.com/office/drawing/2014/main" id="{B8EEF2C3-4872-555B-A0CA-2EFF8F08D718}"/>
              </a:ext>
            </a:extLst>
          </p:cNvPr>
          <p:cNvSpPr/>
          <p:nvPr/>
        </p:nvSpPr>
        <p:spPr>
          <a:xfrm>
            <a:off x="12016747" y="3225489"/>
            <a:ext cx="148484" cy="1484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Tekstvak 75">
            <a:extLst>
              <a:ext uri="{FF2B5EF4-FFF2-40B4-BE49-F238E27FC236}">
                <a16:creationId xmlns:a16="http://schemas.microsoft.com/office/drawing/2014/main" id="{9D2AD00A-C5ED-4754-C858-271B095E37AD}"/>
              </a:ext>
            </a:extLst>
          </p:cNvPr>
          <p:cNvSpPr txBox="1"/>
          <p:nvPr/>
        </p:nvSpPr>
        <p:spPr>
          <a:xfrm>
            <a:off x="9968115" y="932727"/>
            <a:ext cx="2020926" cy="1815882"/>
          </a:xfrm>
          <a:prstGeom prst="rect">
            <a:avLst/>
          </a:prstGeom>
          <a:noFill/>
        </p:spPr>
        <p:txBody>
          <a:bodyPr wrap="square">
            <a:spAutoFit/>
          </a:bodyPr>
          <a:lstStyle/>
          <a:p>
            <a:pPr algn="ctr"/>
            <a:r>
              <a:rPr lang="nl-NL" sz="1400" dirty="0"/>
              <a:t>Naar verwachting informeert PFZW deelnemers  in de loop van 2025 over de </a:t>
            </a:r>
            <a:r>
              <a:rPr lang="nl-NL" sz="1400" b="1" dirty="0"/>
              <a:t>prognose voor de persoonlijke situatie</a:t>
            </a:r>
          </a:p>
          <a:p>
            <a:pPr algn="ctr"/>
            <a:endParaRPr lang="nl-NL" sz="1400" b="1" dirty="0"/>
          </a:p>
          <a:p>
            <a:pPr algn="ctr"/>
            <a:endParaRPr lang="nl-NL" sz="1400" dirty="0"/>
          </a:p>
        </p:txBody>
      </p:sp>
      <p:cxnSp>
        <p:nvCxnSpPr>
          <p:cNvPr id="77" name="Verbindingslijn: gebogen 94">
            <a:extLst>
              <a:ext uri="{FF2B5EF4-FFF2-40B4-BE49-F238E27FC236}">
                <a16:creationId xmlns:a16="http://schemas.microsoft.com/office/drawing/2014/main" id="{9F76140A-5780-76AC-EFFD-579275C6F8B5}"/>
              </a:ext>
            </a:extLst>
          </p:cNvPr>
          <p:cNvCxnSpPr>
            <a:cxnSpLocks/>
            <a:stCxn id="76" idx="2"/>
            <a:endCxn id="74" idx="0"/>
          </p:cNvCxnSpPr>
          <p:nvPr/>
        </p:nvCxnSpPr>
        <p:spPr>
          <a:xfrm rot="16200000" flipH="1">
            <a:off x="11296343" y="2430843"/>
            <a:ext cx="476880" cy="1112411"/>
          </a:xfrm>
          <a:prstGeom prst="bentConnector3">
            <a:avLst>
              <a:gd name="adj1" fmla="val 50000"/>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2DED5C30-F0FE-B53C-29D8-C59F801C1C2F}"/>
              </a:ext>
            </a:extLst>
          </p:cNvPr>
          <p:cNvSpPr txBox="1">
            <a:spLocks/>
          </p:cNvSpPr>
          <p:nvPr/>
        </p:nvSpPr>
        <p:spPr>
          <a:xfrm>
            <a:off x="7024712" y="2289558"/>
            <a:ext cx="942729" cy="300102"/>
          </a:xfrm>
          <a:prstGeom prst="rect">
            <a:avLst/>
          </a:prstGeo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100" b="0" kern="1200">
                <a:solidFill>
                  <a:schemeClr val="bg1">
                    <a:alpha val="0"/>
                  </a:schemeClr>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en-US"/>
              <a:t>   </a:t>
            </a:r>
            <a:endParaRPr lang="nl-NL" dirty="0"/>
          </a:p>
        </p:txBody>
      </p:sp>
      <p:sp>
        <p:nvSpPr>
          <p:cNvPr id="31" name="Text Placeholder 4">
            <a:extLst>
              <a:ext uri="{FF2B5EF4-FFF2-40B4-BE49-F238E27FC236}">
                <a16:creationId xmlns:a16="http://schemas.microsoft.com/office/drawing/2014/main" id="{7FF67B0A-FC12-5774-F03A-784196A3CD20}"/>
              </a:ext>
            </a:extLst>
          </p:cNvPr>
          <p:cNvSpPr txBox="1">
            <a:spLocks/>
          </p:cNvSpPr>
          <p:nvPr/>
        </p:nvSpPr>
        <p:spPr>
          <a:xfrm>
            <a:off x="10537431" y="2315695"/>
            <a:ext cx="942729" cy="300102"/>
          </a:xfrm>
          <a:prstGeom prst="rect">
            <a:avLst/>
          </a:prstGeo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100" b="0" kern="1200">
                <a:solidFill>
                  <a:schemeClr val="bg1">
                    <a:alpha val="0"/>
                  </a:schemeClr>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en-US"/>
              <a:t>   </a:t>
            </a:r>
            <a:endParaRPr lang="nl-NL" dirty="0"/>
          </a:p>
        </p:txBody>
      </p:sp>
      <p:sp>
        <p:nvSpPr>
          <p:cNvPr id="67" name="Ovaal 66">
            <a:extLst>
              <a:ext uri="{FF2B5EF4-FFF2-40B4-BE49-F238E27FC236}">
                <a16:creationId xmlns:a16="http://schemas.microsoft.com/office/drawing/2014/main" id="{DB11AABC-1EA3-8A27-8238-48B8196B0F85}"/>
              </a:ext>
            </a:extLst>
          </p:cNvPr>
          <p:cNvSpPr/>
          <p:nvPr/>
        </p:nvSpPr>
        <p:spPr>
          <a:xfrm>
            <a:off x="7253951" y="3235545"/>
            <a:ext cx="148484" cy="148484"/>
          </a:xfrm>
          <a:prstGeom prst="ellipse">
            <a:avLst/>
          </a:prstGeom>
          <a:solidFill>
            <a:srgbClr val="868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5B89488B-3E59-72A8-D385-B24087693201}"/>
              </a:ext>
            </a:extLst>
          </p:cNvPr>
          <p:cNvSpPr txBox="1"/>
          <p:nvPr/>
        </p:nvSpPr>
        <p:spPr>
          <a:xfrm>
            <a:off x="1099946" y="5592451"/>
            <a:ext cx="570990" cy="338554"/>
          </a:xfrm>
          <a:prstGeom prst="rect">
            <a:avLst/>
          </a:prstGeom>
          <a:noFill/>
        </p:spPr>
        <p:txBody>
          <a:bodyPr wrap="none" rtlCol="0">
            <a:spAutoFit/>
          </a:bodyPr>
          <a:lstStyle/>
          <a:p>
            <a:pPr algn="ctr"/>
            <a:r>
              <a:rPr lang="nl-NL" sz="1600" dirty="0">
                <a:solidFill>
                  <a:schemeClr val="accent1"/>
                </a:solidFill>
                <a:latin typeface="Open Sans Condensed" pitchFamily="2" charset="0"/>
                <a:ea typeface="Open Sans Condensed" pitchFamily="2" charset="0"/>
                <a:cs typeface="Open Sans Condensed" pitchFamily="2" charset="0"/>
              </a:rPr>
              <a:t>PTZW</a:t>
            </a:r>
          </a:p>
        </p:txBody>
      </p:sp>
      <p:sp>
        <p:nvSpPr>
          <p:cNvPr id="92" name="Tekstvak 91">
            <a:extLst>
              <a:ext uri="{FF2B5EF4-FFF2-40B4-BE49-F238E27FC236}">
                <a16:creationId xmlns:a16="http://schemas.microsoft.com/office/drawing/2014/main" id="{B4311F34-EFDE-8C6A-F73F-0B86F47E91E9}"/>
              </a:ext>
            </a:extLst>
          </p:cNvPr>
          <p:cNvSpPr txBox="1"/>
          <p:nvPr/>
        </p:nvSpPr>
        <p:spPr>
          <a:xfrm>
            <a:off x="3495879" y="5813982"/>
            <a:ext cx="570990" cy="338554"/>
          </a:xfrm>
          <a:prstGeom prst="rect">
            <a:avLst/>
          </a:prstGeom>
          <a:noFill/>
        </p:spPr>
        <p:txBody>
          <a:bodyPr wrap="none" rtlCol="0">
            <a:spAutoFit/>
          </a:bodyPr>
          <a:lstStyle/>
          <a:p>
            <a:pPr algn="ctr"/>
            <a:r>
              <a:rPr lang="nl-NL" sz="1600" dirty="0">
                <a:solidFill>
                  <a:schemeClr val="accent1"/>
                </a:solidFill>
                <a:latin typeface="Open Sans Condensed" pitchFamily="2" charset="0"/>
                <a:ea typeface="Open Sans Condensed" pitchFamily="2" charset="0"/>
                <a:cs typeface="Open Sans Condensed" pitchFamily="2" charset="0"/>
              </a:rPr>
              <a:t>PTZW</a:t>
            </a:r>
          </a:p>
        </p:txBody>
      </p:sp>
      <p:sp>
        <p:nvSpPr>
          <p:cNvPr id="93" name="Tekstvak 92">
            <a:extLst>
              <a:ext uri="{FF2B5EF4-FFF2-40B4-BE49-F238E27FC236}">
                <a16:creationId xmlns:a16="http://schemas.microsoft.com/office/drawing/2014/main" id="{AA059E83-9240-A6A4-6367-5B03DA2D3F0D}"/>
              </a:ext>
            </a:extLst>
          </p:cNvPr>
          <p:cNvSpPr txBox="1"/>
          <p:nvPr/>
        </p:nvSpPr>
        <p:spPr>
          <a:xfrm>
            <a:off x="5941429" y="5394353"/>
            <a:ext cx="570990" cy="338554"/>
          </a:xfrm>
          <a:prstGeom prst="rect">
            <a:avLst/>
          </a:prstGeom>
          <a:noFill/>
        </p:spPr>
        <p:txBody>
          <a:bodyPr wrap="none" rtlCol="0">
            <a:spAutoFit/>
          </a:bodyPr>
          <a:lstStyle/>
          <a:p>
            <a:pPr algn="ctr"/>
            <a:r>
              <a:rPr lang="nl-NL" sz="1600" dirty="0">
                <a:solidFill>
                  <a:schemeClr val="accent1"/>
                </a:solidFill>
                <a:latin typeface="Open Sans Condensed" pitchFamily="2" charset="0"/>
                <a:ea typeface="Open Sans Condensed" pitchFamily="2" charset="0"/>
                <a:cs typeface="Open Sans Condensed" pitchFamily="2" charset="0"/>
              </a:rPr>
              <a:t>PTZW</a:t>
            </a:r>
          </a:p>
        </p:txBody>
      </p:sp>
      <p:sp>
        <p:nvSpPr>
          <p:cNvPr id="94" name="Tekstvak 93">
            <a:extLst>
              <a:ext uri="{FF2B5EF4-FFF2-40B4-BE49-F238E27FC236}">
                <a16:creationId xmlns:a16="http://schemas.microsoft.com/office/drawing/2014/main" id="{0936821F-3E0F-C6B3-E4CC-B70EEB69AC5A}"/>
              </a:ext>
            </a:extLst>
          </p:cNvPr>
          <p:cNvSpPr txBox="1"/>
          <p:nvPr/>
        </p:nvSpPr>
        <p:spPr>
          <a:xfrm>
            <a:off x="8555101" y="5983259"/>
            <a:ext cx="570990" cy="338554"/>
          </a:xfrm>
          <a:prstGeom prst="rect">
            <a:avLst/>
          </a:prstGeom>
          <a:noFill/>
        </p:spPr>
        <p:txBody>
          <a:bodyPr wrap="none" rtlCol="0">
            <a:spAutoFit/>
          </a:bodyPr>
          <a:lstStyle/>
          <a:p>
            <a:pPr algn="ctr"/>
            <a:r>
              <a:rPr lang="nl-NL" sz="1600" dirty="0">
                <a:solidFill>
                  <a:schemeClr val="accent1"/>
                </a:solidFill>
                <a:latin typeface="Open Sans Condensed" pitchFamily="2" charset="0"/>
                <a:ea typeface="Open Sans Condensed" pitchFamily="2" charset="0"/>
                <a:cs typeface="Open Sans Condensed" pitchFamily="2" charset="0"/>
              </a:rPr>
              <a:t>PTZW</a:t>
            </a:r>
          </a:p>
        </p:txBody>
      </p:sp>
      <p:grpSp>
        <p:nvGrpSpPr>
          <p:cNvPr id="3" name="Groep 2">
            <a:extLst>
              <a:ext uri="{FF2B5EF4-FFF2-40B4-BE49-F238E27FC236}">
                <a16:creationId xmlns:a16="http://schemas.microsoft.com/office/drawing/2014/main" id="{4105999A-0927-F451-CF9F-3F6A73401967}"/>
              </a:ext>
            </a:extLst>
          </p:cNvPr>
          <p:cNvGrpSpPr/>
          <p:nvPr/>
        </p:nvGrpSpPr>
        <p:grpSpPr>
          <a:xfrm>
            <a:off x="0" y="254794"/>
            <a:ext cx="321118" cy="1066618"/>
            <a:chOff x="3690377" y="1877464"/>
            <a:chExt cx="321118" cy="1373250"/>
          </a:xfrm>
        </p:grpSpPr>
        <p:sp>
          <p:nvSpPr>
            <p:cNvPr id="5" name="Rechthoek: afgeronde bovenhoeken 4">
              <a:extLst>
                <a:ext uri="{FF2B5EF4-FFF2-40B4-BE49-F238E27FC236}">
                  <a16:creationId xmlns:a16="http://schemas.microsoft.com/office/drawing/2014/main" id="{B5A64F07-47B0-F999-2C5D-EB60DF1576B3}"/>
                </a:ext>
              </a:extLst>
            </p:cNvPr>
            <p:cNvSpPr/>
            <p:nvPr/>
          </p:nvSpPr>
          <p:spPr>
            <a:xfrm rot="5400000" flipH="1">
              <a:off x="3164306" y="2403535"/>
              <a:ext cx="1373250"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7" name="Tekstvak 16">
              <a:extLst>
                <a:ext uri="{FF2B5EF4-FFF2-40B4-BE49-F238E27FC236}">
                  <a16:creationId xmlns:a16="http://schemas.microsoft.com/office/drawing/2014/main" id="{95D91623-5362-13AC-65A5-6570CFA53C9D}"/>
                </a:ext>
              </a:extLst>
            </p:cNvPr>
            <p:cNvSpPr txBox="1"/>
            <p:nvPr/>
          </p:nvSpPr>
          <p:spPr>
            <a:xfrm rot="16200000">
              <a:off x="3164318" y="2403536"/>
              <a:ext cx="1373250" cy="321105"/>
            </a:xfrm>
            <a:prstGeom prst="rect">
              <a:avLst/>
            </a:prstGeom>
            <a:noFill/>
          </p:spPr>
          <p:txBody>
            <a:bodyPr wrap="square" lIns="180000" tIns="82800" rIns="180000" bIns="82800" rtlCol="0">
              <a:spAutoFit/>
            </a:bodyPr>
            <a:lstStyle/>
            <a:p>
              <a:pPr algn="ctr"/>
              <a:r>
                <a:rPr lang="nl-NL" sz="1000" dirty="0">
                  <a:solidFill>
                    <a:schemeClr val="bg1"/>
                  </a:solidFill>
                </a:rPr>
                <a:t>Proces</a:t>
              </a:r>
            </a:p>
          </p:txBody>
        </p:sp>
      </p:grpSp>
    </p:spTree>
    <p:extLst>
      <p:ext uri="{BB962C8B-B14F-4D97-AF65-F5344CB8AC3E}">
        <p14:creationId xmlns:p14="http://schemas.microsoft.com/office/powerpoint/2010/main" val="268227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up)">
                                      <p:cBhvr>
                                        <p:cTn id="18" dur="500"/>
                                        <p:tgtEl>
                                          <p:spTgt spid="4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92"/>
                                        </p:tgtEl>
                                        <p:attrNameLst>
                                          <p:attrName>style.visibility</p:attrName>
                                        </p:attrNameLst>
                                      </p:cBhvr>
                                      <p:to>
                                        <p:strVal val="visible"/>
                                      </p:to>
                                    </p:set>
                                    <p:animEffect transition="in" filter="fade">
                                      <p:cBhvr>
                                        <p:cTn id="24" dur="500"/>
                                        <p:tgtEl>
                                          <p:spTgt spid="9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500"/>
                                        <p:tgtEl>
                                          <p:spTgt spid="46"/>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up)">
                                      <p:cBhvr>
                                        <p:cTn id="40" dur="500"/>
                                        <p:tgtEl>
                                          <p:spTgt spid="51"/>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up)">
                                      <p:cBhvr>
                                        <p:cTn id="51" dur="500"/>
                                        <p:tgtEl>
                                          <p:spTgt spid="68"/>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500"/>
                                        <p:tgtEl>
                                          <p:spTgt spid="77"/>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76" grpId="0"/>
      <p:bldP spid="33" grpId="0" animBg="1"/>
      <p:bldP spid="31" grpId="0" animBg="1"/>
      <p:bldP spid="4" grpId="0"/>
      <p:bldP spid="92" grpId="0"/>
      <p:bldP spid="93" grpId="0"/>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A949F-E90F-3221-674F-8A24F629CA20}"/>
              </a:ext>
            </a:extLst>
          </p:cNvPr>
          <p:cNvSpPr>
            <a:spLocks noGrp="1"/>
          </p:cNvSpPr>
          <p:nvPr>
            <p:ph type="title"/>
          </p:nvPr>
        </p:nvSpPr>
        <p:spPr/>
        <p:txBody>
          <a:bodyPr/>
          <a:lstStyle/>
          <a:p>
            <a:r>
              <a:rPr lang="nl-NL" dirty="0"/>
              <a:t>Premie en ambitie</a:t>
            </a:r>
            <a:br>
              <a:rPr lang="nl-NL" dirty="0"/>
            </a:br>
            <a:r>
              <a:rPr lang="nl-NL" dirty="0">
                <a:solidFill>
                  <a:schemeClr val="tx2"/>
                </a:solidFill>
                <a:latin typeface="+mn-lt"/>
              </a:rPr>
              <a:t>Inleg door werkgever en werknemer</a:t>
            </a:r>
          </a:p>
        </p:txBody>
      </p:sp>
      <p:sp>
        <p:nvSpPr>
          <p:cNvPr id="3" name="Tijdelijke aanduiding voor inhoud 2">
            <a:extLst>
              <a:ext uri="{FF2B5EF4-FFF2-40B4-BE49-F238E27FC236}">
                <a16:creationId xmlns:a16="http://schemas.microsoft.com/office/drawing/2014/main" id="{49F043C1-C674-5C92-43D2-74579971D4C1}"/>
              </a:ext>
            </a:extLst>
          </p:cNvPr>
          <p:cNvSpPr>
            <a:spLocks noGrp="1"/>
          </p:cNvSpPr>
          <p:nvPr>
            <p:ph sz="quarter" idx="12"/>
          </p:nvPr>
        </p:nvSpPr>
        <p:spPr>
          <a:xfrm>
            <a:off x="744108" y="4196862"/>
            <a:ext cx="863246" cy="405609"/>
          </a:xfrm>
        </p:spPr>
        <p:txBody>
          <a:bodyPr/>
          <a:lstStyle/>
          <a:p>
            <a:pPr algn="ctr"/>
            <a:r>
              <a:rPr lang="nl-NL" dirty="0"/>
              <a:t>25,9%</a:t>
            </a:r>
          </a:p>
        </p:txBody>
      </p:sp>
      <p:cxnSp>
        <p:nvCxnSpPr>
          <p:cNvPr id="24" name="Rechte verbindingslijn met pijl 23">
            <a:extLst>
              <a:ext uri="{FF2B5EF4-FFF2-40B4-BE49-F238E27FC236}">
                <a16:creationId xmlns:a16="http://schemas.microsoft.com/office/drawing/2014/main" id="{272B3D2B-81DF-DE68-2C12-6113F26C0C90}"/>
              </a:ext>
            </a:extLst>
          </p:cNvPr>
          <p:cNvCxnSpPr>
            <a:stCxn id="22" idx="3"/>
            <a:endCxn id="7" idx="2"/>
          </p:cNvCxnSpPr>
          <p:nvPr/>
        </p:nvCxnSpPr>
        <p:spPr>
          <a:xfrm flipV="1">
            <a:off x="1884021" y="2393150"/>
            <a:ext cx="1721721" cy="11842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Rechte verbindingslijn met pijl 24">
            <a:extLst>
              <a:ext uri="{FF2B5EF4-FFF2-40B4-BE49-F238E27FC236}">
                <a16:creationId xmlns:a16="http://schemas.microsoft.com/office/drawing/2014/main" id="{471B2827-4C3A-C739-58D4-63C4F797CDD7}"/>
              </a:ext>
            </a:extLst>
          </p:cNvPr>
          <p:cNvCxnSpPr>
            <a:cxnSpLocks/>
            <a:stCxn id="22" idx="3"/>
            <a:endCxn id="13" idx="2"/>
          </p:cNvCxnSpPr>
          <p:nvPr/>
        </p:nvCxnSpPr>
        <p:spPr>
          <a:xfrm>
            <a:off x="1884021" y="3577358"/>
            <a:ext cx="1738307" cy="2985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Rechte verbindingslijn met pijl 27">
            <a:extLst>
              <a:ext uri="{FF2B5EF4-FFF2-40B4-BE49-F238E27FC236}">
                <a16:creationId xmlns:a16="http://schemas.microsoft.com/office/drawing/2014/main" id="{59594CED-9A4D-8D45-178A-37AB6C49FA6C}"/>
              </a:ext>
            </a:extLst>
          </p:cNvPr>
          <p:cNvCxnSpPr>
            <a:cxnSpLocks/>
            <a:stCxn id="22" idx="3"/>
            <a:endCxn id="16" idx="2"/>
          </p:cNvCxnSpPr>
          <p:nvPr/>
        </p:nvCxnSpPr>
        <p:spPr>
          <a:xfrm>
            <a:off x="1884021" y="3577358"/>
            <a:ext cx="1730014" cy="1790253"/>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49" name="Tijdelijke aanduiding voor inhoud 3">
            <a:extLst>
              <a:ext uri="{FF2B5EF4-FFF2-40B4-BE49-F238E27FC236}">
                <a16:creationId xmlns:a16="http://schemas.microsoft.com/office/drawing/2014/main" id="{05F23DAB-291E-9FEF-C6F3-7A9326ABC1CB}"/>
              </a:ext>
            </a:extLst>
          </p:cNvPr>
          <p:cNvSpPr txBox="1">
            <a:spLocks/>
          </p:cNvSpPr>
          <p:nvPr/>
        </p:nvSpPr>
        <p:spPr>
          <a:xfrm>
            <a:off x="8756593" y="3535957"/>
            <a:ext cx="2708163" cy="935548"/>
          </a:xfrm>
          <a:prstGeom prst="rect">
            <a:avLst/>
          </a:prstGeom>
        </p:spPr>
        <p:txBody>
          <a:bodyPr vert="horz" lIns="144000" tIns="0" rIns="0" bIns="0" rtlCol="0">
            <a:noAutofit/>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latin typeface="+mn-lt"/>
              </a:rPr>
              <a:t>Benodigde premie afhankelijk van rente en levensverwachting</a:t>
            </a:r>
          </a:p>
        </p:txBody>
      </p:sp>
      <p:cxnSp>
        <p:nvCxnSpPr>
          <p:cNvPr id="50" name="Rechte verbindingslijn met pijl 49">
            <a:extLst>
              <a:ext uri="{FF2B5EF4-FFF2-40B4-BE49-F238E27FC236}">
                <a16:creationId xmlns:a16="http://schemas.microsoft.com/office/drawing/2014/main" id="{165A46C1-232C-7946-CA38-7867BF8C6BB3}"/>
              </a:ext>
            </a:extLst>
          </p:cNvPr>
          <p:cNvCxnSpPr>
            <a:cxnSpLocks/>
            <a:stCxn id="19" idx="3"/>
            <a:endCxn id="49" idx="1"/>
          </p:cNvCxnSpPr>
          <p:nvPr/>
        </p:nvCxnSpPr>
        <p:spPr>
          <a:xfrm flipV="1">
            <a:off x="7390416" y="4003731"/>
            <a:ext cx="1366177"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2" name="Pijl: rechts 41">
            <a:extLst>
              <a:ext uri="{FF2B5EF4-FFF2-40B4-BE49-F238E27FC236}">
                <a16:creationId xmlns:a16="http://schemas.microsoft.com/office/drawing/2014/main" id="{5E800EA9-AB7C-9FC2-CD4A-366E406E610E}"/>
              </a:ext>
            </a:extLst>
          </p:cNvPr>
          <p:cNvSpPr/>
          <p:nvPr/>
        </p:nvSpPr>
        <p:spPr>
          <a:xfrm rot="5400000">
            <a:off x="7660978" y="2249798"/>
            <a:ext cx="427708" cy="371668"/>
          </a:xfrm>
          <a:prstGeom prst="rightArrow">
            <a:avLst/>
          </a:prstGeom>
          <a:solidFill>
            <a:schemeClr val="accent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3" name="Groep 42">
            <a:extLst>
              <a:ext uri="{FF2B5EF4-FFF2-40B4-BE49-F238E27FC236}">
                <a16:creationId xmlns:a16="http://schemas.microsoft.com/office/drawing/2014/main" id="{60CA85C3-84D8-AE98-616C-48EB19C48657}"/>
              </a:ext>
            </a:extLst>
          </p:cNvPr>
          <p:cNvGrpSpPr/>
          <p:nvPr/>
        </p:nvGrpSpPr>
        <p:grpSpPr>
          <a:xfrm>
            <a:off x="3605743" y="1715875"/>
            <a:ext cx="4064375" cy="1354548"/>
            <a:chOff x="3900291" y="1968009"/>
            <a:chExt cx="3385547" cy="1128313"/>
          </a:xfrm>
        </p:grpSpPr>
        <p:sp>
          <p:nvSpPr>
            <p:cNvPr id="7" name="Ovaal 6">
              <a:extLst>
                <a:ext uri="{FF2B5EF4-FFF2-40B4-BE49-F238E27FC236}">
                  <a16:creationId xmlns:a16="http://schemas.microsoft.com/office/drawing/2014/main" id="{A76D78B3-208D-D584-547F-34BE1BD4DB7F}"/>
                </a:ext>
              </a:extLst>
            </p:cNvPr>
            <p:cNvSpPr/>
            <p:nvPr/>
          </p:nvSpPr>
          <p:spPr>
            <a:xfrm>
              <a:off x="3900291" y="1968009"/>
              <a:ext cx="1128313" cy="11283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Tijdelijke aanduiding voor inhoud 19">
              <a:extLst>
                <a:ext uri="{FF2B5EF4-FFF2-40B4-BE49-F238E27FC236}">
                  <a16:creationId xmlns:a16="http://schemas.microsoft.com/office/drawing/2014/main" id="{4CC9893B-4EFA-36F6-3FF0-F32D296E10F8}"/>
                </a:ext>
              </a:extLst>
            </p:cNvPr>
            <p:cNvPicPr>
              <a:picLocks noChangeAspect="1"/>
            </p:cNvPicPr>
            <p:nvPr/>
          </p:nvPicPr>
          <p:blipFill>
            <a:blip r:embed="rId3"/>
            <a:stretch>
              <a:fillRect/>
            </a:stretch>
          </p:blipFill>
          <p:spPr>
            <a:xfrm>
              <a:off x="4069797" y="2176219"/>
              <a:ext cx="737377" cy="643869"/>
            </a:xfrm>
            <a:prstGeom prst="rect">
              <a:avLst/>
            </a:prstGeom>
          </p:spPr>
        </p:pic>
        <p:grpSp>
          <p:nvGrpSpPr>
            <p:cNvPr id="9" name="Groep 8">
              <a:extLst>
                <a:ext uri="{FF2B5EF4-FFF2-40B4-BE49-F238E27FC236}">
                  <a16:creationId xmlns:a16="http://schemas.microsoft.com/office/drawing/2014/main" id="{77B422DE-2F2B-0A9D-292E-393A77E342B8}"/>
                </a:ext>
              </a:extLst>
            </p:cNvPr>
            <p:cNvGrpSpPr/>
            <p:nvPr/>
          </p:nvGrpSpPr>
          <p:grpSpPr>
            <a:xfrm>
              <a:off x="4289456" y="2421922"/>
              <a:ext cx="301698" cy="320555"/>
              <a:chOff x="7793566" y="1340333"/>
              <a:chExt cx="541866" cy="575733"/>
            </a:xfrm>
          </p:grpSpPr>
          <p:sp>
            <p:nvSpPr>
              <p:cNvPr id="10" name="Vrije vorm: vorm 9">
                <a:extLst>
                  <a:ext uri="{FF2B5EF4-FFF2-40B4-BE49-F238E27FC236}">
                    <a16:creationId xmlns:a16="http://schemas.microsoft.com/office/drawing/2014/main" id="{787CDADC-8B48-18E0-5944-651014F2EDEC}"/>
                  </a:ext>
                </a:extLst>
              </p:cNvPr>
              <p:cNvSpPr/>
              <p:nvPr/>
            </p:nvSpPr>
            <p:spPr>
              <a:xfrm>
                <a:off x="7929033" y="1340333"/>
                <a:ext cx="270933" cy="270933"/>
              </a:xfrm>
              <a:custGeom>
                <a:avLst/>
                <a:gdLst>
                  <a:gd name="connsiteX0" fmla="*/ 270933 w 270933"/>
                  <a:gd name="connsiteY0" fmla="*/ 135467 h 270933"/>
                  <a:gd name="connsiteX1" fmla="*/ 135467 w 270933"/>
                  <a:gd name="connsiteY1" fmla="*/ 270933 h 270933"/>
                  <a:gd name="connsiteX2" fmla="*/ 0 w 270933"/>
                  <a:gd name="connsiteY2" fmla="*/ 135467 h 270933"/>
                  <a:gd name="connsiteX3" fmla="*/ 135467 w 270933"/>
                  <a:gd name="connsiteY3" fmla="*/ 0 h 270933"/>
                  <a:gd name="connsiteX4" fmla="*/ 270933 w 270933"/>
                  <a:gd name="connsiteY4" fmla="*/ 135467 h 27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33" h="270933">
                    <a:moveTo>
                      <a:pt x="270933" y="135467"/>
                    </a:moveTo>
                    <a:cubicBezTo>
                      <a:pt x="270933" y="210283"/>
                      <a:pt x="210283" y="270933"/>
                      <a:pt x="135467" y="270933"/>
                    </a:cubicBezTo>
                    <a:cubicBezTo>
                      <a:pt x="60650" y="270933"/>
                      <a:pt x="0" y="210283"/>
                      <a:pt x="0" y="135467"/>
                    </a:cubicBezTo>
                    <a:cubicBezTo>
                      <a:pt x="0" y="60650"/>
                      <a:pt x="60650" y="0"/>
                      <a:pt x="135467" y="0"/>
                    </a:cubicBezTo>
                    <a:cubicBezTo>
                      <a:pt x="210283" y="0"/>
                      <a:pt x="270933" y="60650"/>
                      <a:pt x="270933" y="135467"/>
                    </a:cubicBezTo>
                    <a:close/>
                  </a:path>
                </a:pathLst>
              </a:custGeom>
              <a:solidFill>
                <a:schemeClr val="tx2"/>
              </a:solidFill>
              <a:ln w="8434"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CED5CAD6-6D8C-4F34-FFCB-57B3B2ADAC7A}"/>
                  </a:ext>
                </a:extLst>
              </p:cNvPr>
              <p:cNvSpPr/>
              <p:nvPr/>
            </p:nvSpPr>
            <p:spPr>
              <a:xfrm>
                <a:off x="7793566" y="1645133"/>
                <a:ext cx="541866" cy="270933"/>
              </a:xfrm>
              <a:custGeom>
                <a:avLst/>
                <a:gdLst>
                  <a:gd name="connsiteX0" fmla="*/ 541867 w 541866"/>
                  <a:gd name="connsiteY0" fmla="*/ 270933 h 270933"/>
                  <a:gd name="connsiteX1" fmla="*/ 541867 w 541866"/>
                  <a:gd name="connsiteY1" fmla="*/ 135467 h 270933"/>
                  <a:gd name="connsiteX2" fmla="*/ 514773 w 541866"/>
                  <a:gd name="connsiteY2" fmla="*/ 81280 h 270933"/>
                  <a:gd name="connsiteX3" fmla="*/ 382693 w 541866"/>
                  <a:gd name="connsiteY3" fmla="*/ 16933 h 270933"/>
                  <a:gd name="connsiteX4" fmla="*/ 270933 w 541866"/>
                  <a:gd name="connsiteY4" fmla="*/ 0 h 270933"/>
                  <a:gd name="connsiteX5" fmla="*/ 159173 w 541866"/>
                  <a:gd name="connsiteY5" fmla="*/ 16933 h 270933"/>
                  <a:gd name="connsiteX6" fmla="*/ 27093 w 541866"/>
                  <a:gd name="connsiteY6" fmla="*/ 81280 h 270933"/>
                  <a:gd name="connsiteX7" fmla="*/ 0 w 541866"/>
                  <a:gd name="connsiteY7" fmla="*/ 135467 h 270933"/>
                  <a:gd name="connsiteX8" fmla="*/ 0 w 541866"/>
                  <a:gd name="connsiteY8" fmla="*/ 270933 h 270933"/>
                  <a:gd name="connsiteX9" fmla="*/ 541867 w 541866"/>
                  <a:gd name="connsiteY9" fmla="*/ 270933 h 2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866" h="270933">
                    <a:moveTo>
                      <a:pt x="541867" y="270933"/>
                    </a:moveTo>
                    <a:lnTo>
                      <a:pt x="541867" y="135467"/>
                    </a:lnTo>
                    <a:cubicBezTo>
                      <a:pt x="541867" y="115147"/>
                      <a:pt x="531707" y="94827"/>
                      <a:pt x="514773" y="81280"/>
                    </a:cubicBezTo>
                    <a:cubicBezTo>
                      <a:pt x="477520" y="50800"/>
                      <a:pt x="430107" y="30480"/>
                      <a:pt x="382693" y="16933"/>
                    </a:cubicBezTo>
                    <a:cubicBezTo>
                      <a:pt x="348827" y="6773"/>
                      <a:pt x="311573" y="0"/>
                      <a:pt x="270933" y="0"/>
                    </a:cubicBezTo>
                    <a:cubicBezTo>
                      <a:pt x="233680" y="0"/>
                      <a:pt x="196427" y="6773"/>
                      <a:pt x="159173" y="16933"/>
                    </a:cubicBezTo>
                    <a:cubicBezTo>
                      <a:pt x="111760" y="30480"/>
                      <a:pt x="64347" y="54187"/>
                      <a:pt x="27093" y="81280"/>
                    </a:cubicBezTo>
                    <a:cubicBezTo>
                      <a:pt x="10160" y="94827"/>
                      <a:pt x="0" y="115147"/>
                      <a:pt x="0" y="135467"/>
                    </a:cubicBezTo>
                    <a:lnTo>
                      <a:pt x="0" y="270933"/>
                    </a:lnTo>
                    <a:lnTo>
                      <a:pt x="541867" y="270933"/>
                    </a:lnTo>
                    <a:close/>
                  </a:path>
                </a:pathLst>
              </a:custGeom>
              <a:solidFill>
                <a:schemeClr val="tx2"/>
              </a:solidFill>
              <a:ln w="8434" cap="flat">
                <a:noFill/>
                <a:prstDash val="solid"/>
                <a:miter/>
              </a:ln>
            </p:spPr>
            <p:txBody>
              <a:bodyPr rtlCol="0" anchor="ctr"/>
              <a:lstStyle/>
              <a:p>
                <a:endParaRPr lang="nl-NL"/>
              </a:p>
            </p:txBody>
          </p:sp>
        </p:grpSp>
        <p:sp>
          <p:nvSpPr>
            <p:cNvPr id="18" name="Tijdelijke aanduiding voor inhoud 3">
              <a:extLst>
                <a:ext uri="{FF2B5EF4-FFF2-40B4-BE49-F238E27FC236}">
                  <a16:creationId xmlns:a16="http://schemas.microsoft.com/office/drawing/2014/main" id="{9ABA74A9-79FC-096C-7EBC-7891E5DCF2C4}"/>
                </a:ext>
              </a:extLst>
            </p:cNvPr>
            <p:cNvSpPr txBox="1">
              <a:spLocks/>
            </p:cNvSpPr>
            <p:nvPr/>
          </p:nvSpPr>
          <p:spPr>
            <a:xfrm>
              <a:off x="5191200" y="2290102"/>
              <a:ext cx="2094638" cy="436414"/>
            </a:xfrm>
            <a:prstGeom prst="rect">
              <a:avLst/>
            </a:prstGeom>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latin typeface="+mn-lt"/>
                </a:rPr>
                <a:t>Inleg in persoonlijk pensioenvermogen</a:t>
              </a:r>
            </a:p>
          </p:txBody>
        </p:sp>
      </p:grpSp>
      <p:grpSp>
        <p:nvGrpSpPr>
          <p:cNvPr id="44" name="Groep 43">
            <a:extLst>
              <a:ext uri="{FF2B5EF4-FFF2-40B4-BE49-F238E27FC236}">
                <a16:creationId xmlns:a16="http://schemas.microsoft.com/office/drawing/2014/main" id="{5AB8CE96-C0D9-9E4B-2EFF-72A6D149F16D}"/>
              </a:ext>
            </a:extLst>
          </p:cNvPr>
          <p:cNvGrpSpPr/>
          <p:nvPr/>
        </p:nvGrpSpPr>
        <p:grpSpPr>
          <a:xfrm>
            <a:off x="3622328" y="3198596"/>
            <a:ext cx="3768087" cy="1354548"/>
            <a:chOff x="3914107" y="3203087"/>
            <a:chExt cx="3138745" cy="1128313"/>
          </a:xfrm>
        </p:grpSpPr>
        <p:grpSp>
          <p:nvGrpSpPr>
            <p:cNvPr id="12" name="Groep 11">
              <a:extLst>
                <a:ext uri="{FF2B5EF4-FFF2-40B4-BE49-F238E27FC236}">
                  <a16:creationId xmlns:a16="http://schemas.microsoft.com/office/drawing/2014/main" id="{C63B3AE3-912D-E75F-5F00-E3002674CB74}"/>
                </a:ext>
              </a:extLst>
            </p:cNvPr>
            <p:cNvGrpSpPr/>
            <p:nvPr/>
          </p:nvGrpSpPr>
          <p:grpSpPr>
            <a:xfrm>
              <a:off x="3914107" y="3203087"/>
              <a:ext cx="1128313" cy="1128313"/>
              <a:chOff x="8638510" y="2646579"/>
              <a:chExt cx="1981200" cy="1981200"/>
            </a:xfrm>
          </p:grpSpPr>
          <p:sp>
            <p:nvSpPr>
              <p:cNvPr id="13" name="Ovaal 12">
                <a:extLst>
                  <a:ext uri="{FF2B5EF4-FFF2-40B4-BE49-F238E27FC236}">
                    <a16:creationId xmlns:a16="http://schemas.microsoft.com/office/drawing/2014/main" id="{6638BD80-26A4-6BC4-23C5-38018ECBBCD4}"/>
                  </a:ext>
                </a:extLst>
              </p:cNvPr>
              <p:cNvSpPr/>
              <p:nvPr/>
            </p:nvSpPr>
            <p:spPr>
              <a:xfrm>
                <a:off x="8638510" y="2646579"/>
                <a:ext cx="1981200" cy="1981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descr="Schild met vinkje met effen opvulling">
                <a:extLst>
                  <a:ext uri="{FF2B5EF4-FFF2-40B4-BE49-F238E27FC236}">
                    <a16:creationId xmlns:a16="http://schemas.microsoft.com/office/drawing/2014/main" id="{D0A64B64-18DC-2223-0A5A-1B764DF439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9756" y="2922623"/>
                <a:ext cx="1434450" cy="1434450"/>
              </a:xfrm>
              <a:prstGeom prst="rect">
                <a:avLst/>
              </a:prstGeom>
            </p:spPr>
          </p:pic>
        </p:grpSp>
        <p:sp>
          <p:nvSpPr>
            <p:cNvPr id="19" name="Tijdelijke aanduiding voor inhoud 3">
              <a:extLst>
                <a:ext uri="{FF2B5EF4-FFF2-40B4-BE49-F238E27FC236}">
                  <a16:creationId xmlns:a16="http://schemas.microsoft.com/office/drawing/2014/main" id="{8AFC85C8-2CF7-3084-6304-98C1256113E7}"/>
                </a:ext>
              </a:extLst>
            </p:cNvPr>
            <p:cNvSpPr txBox="1">
              <a:spLocks/>
            </p:cNvSpPr>
            <p:nvPr/>
          </p:nvSpPr>
          <p:spPr>
            <a:xfrm>
              <a:off x="5191201" y="3570268"/>
              <a:ext cx="1861651" cy="606962"/>
            </a:xfrm>
            <a:prstGeom prst="rect">
              <a:avLst/>
            </a:prstGeom>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latin typeface="+mn-lt"/>
                </a:rPr>
                <a:t>Kosten en </a:t>
              </a:r>
              <a:r>
                <a:rPr lang="nl-NL" dirty="0" err="1">
                  <a:solidFill>
                    <a:schemeClr val="tx2"/>
                  </a:solidFill>
                  <a:latin typeface="+mn-lt"/>
                </a:rPr>
                <a:t>risico-verzekeringen</a:t>
              </a:r>
              <a:endParaRPr lang="nl-NL" dirty="0">
                <a:solidFill>
                  <a:schemeClr val="tx2"/>
                </a:solidFill>
                <a:latin typeface="+mn-lt"/>
              </a:endParaRPr>
            </a:p>
          </p:txBody>
        </p:sp>
      </p:grpSp>
      <p:grpSp>
        <p:nvGrpSpPr>
          <p:cNvPr id="45" name="Groep 44">
            <a:extLst>
              <a:ext uri="{FF2B5EF4-FFF2-40B4-BE49-F238E27FC236}">
                <a16:creationId xmlns:a16="http://schemas.microsoft.com/office/drawing/2014/main" id="{229D065B-8E70-EA7A-54F0-99B14B650191}"/>
              </a:ext>
            </a:extLst>
          </p:cNvPr>
          <p:cNvGrpSpPr/>
          <p:nvPr/>
        </p:nvGrpSpPr>
        <p:grpSpPr>
          <a:xfrm>
            <a:off x="3614034" y="4690336"/>
            <a:ext cx="4056082" cy="1354548"/>
            <a:chOff x="3907199" y="4445678"/>
            <a:chExt cx="3378638" cy="1128313"/>
          </a:xfrm>
        </p:grpSpPr>
        <p:grpSp>
          <p:nvGrpSpPr>
            <p:cNvPr id="15" name="Groep 14">
              <a:extLst>
                <a:ext uri="{FF2B5EF4-FFF2-40B4-BE49-F238E27FC236}">
                  <a16:creationId xmlns:a16="http://schemas.microsoft.com/office/drawing/2014/main" id="{9A2C0E93-04D4-EAB9-1491-0ADF324DCB97}"/>
                </a:ext>
              </a:extLst>
            </p:cNvPr>
            <p:cNvGrpSpPr/>
            <p:nvPr/>
          </p:nvGrpSpPr>
          <p:grpSpPr>
            <a:xfrm>
              <a:off x="3907199" y="4445678"/>
              <a:ext cx="1128313" cy="1128313"/>
              <a:chOff x="8638510" y="4715633"/>
              <a:chExt cx="1981200" cy="1981200"/>
            </a:xfrm>
          </p:grpSpPr>
          <p:sp>
            <p:nvSpPr>
              <p:cNvPr id="16" name="Ovaal 15">
                <a:extLst>
                  <a:ext uri="{FF2B5EF4-FFF2-40B4-BE49-F238E27FC236}">
                    <a16:creationId xmlns:a16="http://schemas.microsoft.com/office/drawing/2014/main" id="{1573BBDB-85EB-C223-0DBD-291B1C1317BE}"/>
                  </a:ext>
                </a:extLst>
              </p:cNvPr>
              <p:cNvSpPr/>
              <p:nvPr/>
            </p:nvSpPr>
            <p:spPr>
              <a:xfrm>
                <a:off x="8638510" y="4715633"/>
                <a:ext cx="1981200" cy="1981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Graphic 16" descr="Gebruikers met effen opvulling">
                <a:extLst>
                  <a:ext uri="{FF2B5EF4-FFF2-40B4-BE49-F238E27FC236}">
                    <a16:creationId xmlns:a16="http://schemas.microsoft.com/office/drawing/2014/main" id="{81982B26-4761-7609-100D-F0399A928D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7008" y="4903823"/>
                <a:ext cx="1499945" cy="1499945"/>
              </a:xfrm>
              <a:prstGeom prst="rect">
                <a:avLst/>
              </a:prstGeom>
            </p:spPr>
          </p:pic>
        </p:grpSp>
        <p:sp>
          <p:nvSpPr>
            <p:cNvPr id="20" name="Tijdelijke aanduiding voor inhoud 3">
              <a:extLst>
                <a:ext uri="{FF2B5EF4-FFF2-40B4-BE49-F238E27FC236}">
                  <a16:creationId xmlns:a16="http://schemas.microsoft.com/office/drawing/2014/main" id="{A2709981-83A7-2982-4548-317CA6EA9B32}"/>
                </a:ext>
              </a:extLst>
            </p:cNvPr>
            <p:cNvSpPr txBox="1">
              <a:spLocks/>
            </p:cNvSpPr>
            <p:nvPr/>
          </p:nvSpPr>
          <p:spPr>
            <a:xfrm>
              <a:off x="5191201" y="4832272"/>
              <a:ext cx="2094636" cy="355124"/>
            </a:xfrm>
            <a:prstGeom prst="rect">
              <a:avLst/>
            </a:prstGeom>
          </p:spPr>
          <p:txBody>
            <a:bodyPr/>
            <a:lstStyle>
              <a:lvl1pPr marL="0" indent="0" algn="l" defTabSz="914400" rtl="0" eaLnBrk="1" latinLnBrk="0" hangingPunct="1">
                <a:lnSpc>
                  <a:spcPct val="100000"/>
                </a:lnSpc>
                <a:spcBef>
                  <a:spcPts val="0"/>
                </a:spcBef>
                <a:buClr>
                  <a:schemeClr val="tx2"/>
                </a:buClr>
                <a:buSzPct val="150000"/>
                <a:buFont typeface="Arial" panose="020B0604020202020204" pitchFamily="34" charset="0"/>
                <a:buNone/>
                <a:defRPr sz="2000" b="0" kern="1200">
                  <a:solidFill>
                    <a:schemeClr val="tx1"/>
                  </a:solidFill>
                  <a:latin typeface="+mj-lt"/>
                  <a:ea typeface="+mn-ea"/>
                  <a:cs typeface="+mn-cs"/>
                </a:defRPr>
              </a:lvl1pPr>
              <a:lvl2pPr marL="288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buClr>
                  <a:srgbClr val="00AA72"/>
                </a:buClr>
                <a:buSzPct val="100000"/>
                <a:buFont typeface="Calibri Light" panose="020F0302020204030204" pitchFamily="34" charset="0"/>
                <a:buChar char="○"/>
                <a:defRPr sz="1800" kern="1200">
                  <a:solidFill>
                    <a:schemeClr val="tx1"/>
                  </a:solidFill>
                  <a:latin typeface="+mn-lt"/>
                  <a:ea typeface="+mn-ea"/>
                  <a:cs typeface="+mn-cs"/>
                </a:defRPr>
              </a:lvl3pPr>
              <a:lvl4pPr marL="864000" indent="-288000" algn="l" defTabSz="914400" rtl="0" eaLnBrk="1" latinLnBrk="0" hangingPunct="1">
                <a:lnSpc>
                  <a:spcPct val="100000"/>
                </a:lnSpc>
                <a:spcBef>
                  <a:spcPts val="0"/>
                </a:spcBef>
                <a:buClr>
                  <a:srgbClr val="00AA72"/>
                </a:buClr>
                <a:buSzPct val="90000"/>
                <a:buFont typeface="Calibri Light" panose="020F0302020204030204" pitchFamily="34" charset="0"/>
                <a:buChar char="•"/>
                <a:defRPr sz="1600" kern="1200">
                  <a:solidFill>
                    <a:schemeClr val="tx1"/>
                  </a:solidFill>
                  <a:latin typeface="+mn-lt"/>
                  <a:ea typeface="+mn-ea"/>
                  <a:cs typeface="+mn-cs"/>
                </a:defRPr>
              </a:lvl4pPr>
              <a:lvl5pPr marL="1152000" indent="-288000" algn="l" defTabSz="914400" rtl="0" eaLnBrk="1" latinLnBrk="0" hangingPunct="1">
                <a:lnSpc>
                  <a:spcPct val="100000"/>
                </a:lnSpc>
                <a:spcBef>
                  <a:spcPts val="0"/>
                </a:spcBef>
                <a:buClr>
                  <a:srgbClr val="00AA72"/>
                </a:buClr>
                <a:buSzPct val="90000"/>
                <a:buFont typeface="Verdana" panose="020B0604030504040204" pitchFamily="34" charset="0"/>
                <a:buChar char="»"/>
                <a:defRPr sz="1400" kern="1200">
                  <a:solidFill>
                    <a:schemeClr val="tx1"/>
                  </a:solidFill>
                  <a:latin typeface="+mn-lt"/>
                  <a:ea typeface="+mn-ea"/>
                  <a:cs typeface="+mn-cs"/>
                </a:defRPr>
              </a:lvl5pPr>
              <a:lvl6pPr marL="1440000" indent="-288000" algn="l" defTabSz="914400" rtl="0" eaLnBrk="1" latinLnBrk="0" hangingPunct="1">
                <a:lnSpc>
                  <a:spcPct val="100000"/>
                </a:lnSpc>
                <a:spcBef>
                  <a:spcPts val="0"/>
                </a:spcBef>
                <a:buClr>
                  <a:schemeClr val="tx1"/>
                </a:buClr>
                <a:buFont typeface="Verdana" panose="020B0604030504040204" pitchFamily="34" charset="0"/>
                <a:buChar char="‒"/>
                <a:defRPr sz="1400" kern="1200">
                  <a:solidFill>
                    <a:schemeClr val="tx1"/>
                  </a:solidFill>
                  <a:latin typeface="+mn-lt"/>
                  <a:ea typeface="+mn-ea"/>
                  <a:cs typeface="+mn-cs"/>
                </a:defRPr>
              </a:lvl6pPr>
              <a:lvl7pPr marL="1728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7pPr>
              <a:lvl8pPr marL="2016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8pPr>
              <a:lvl9pPr marL="2304000" indent="-288000" algn="l" defTabSz="914400" rtl="0" eaLnBrk="1" latinLnBrk="0" hangingPunct="1">
                <a:lnSpc>
                  <a:spcPct val="100000"/>
                </a:lnSpc>
                <a:spcBef>
                  <a:spcPts val="0"/>
                </a:spcBef>
                <a:buClr>
                  <a:srgbClr val="FAD7D2"/>
                </a:buClr>
                <a:buFont typeface="Verdana" panose="020B0604030504040204" pitchFamily="34" charset="0"/>
                <a:buChar char="‒"/>
                <a:defRPr sz="1400" kern="1200">
                  <a:solidFill>
                    <a:srgbClr val="000000"/>
                  </a:solidFill>
                  <a:latin typeface="+mn-lt"/>
                  <a:ea typeface="+mn-ea"/>
                  <a:cs typeface="+mn-cs"/>
                </a:defRPr>
              </a:lvl9pPr>
            </a:lstStyle>
            <a:p>
              <a:r>
                <a:rPr lang="nl-NL" dirty="0">
                  <a:solidFill>
                    <a:schemeClr val="tx2"/>
                  </a:solidFill>
                  <a:latin typeface="+mn-lt"/>
                </a:rPr>
                <a:t>Solidariteitsreserve </a:t>
              </a:r>
              <a:br>
                <a:rPr lang="nl-NL" dirty="0">
                  <a:solidFill>
                    <a:schemeClr val="tx2"/>
                  </a:solidFill>
                  <a:latin typeface="+mn-lt"/>
                </a:rPr>
              </a:br>
              <a:r>
                <a:rPr lang="nl-NL" sz="1600" dirty="0">
                  <a:solidFill>
                    <a:schemeClr val="tx2"/>
                  </a:solidFill>
                  <a:latin typeface="+mn-lt"/>
                </a:rPr>
                <a:t>(max. 3% van premie-inleg per deelnemer)</a:t>
              </a:r>
              <a:endParaRPr lang="nl-NL" dirty="0">
                <a:solidFill>
                  <a:schemeClr val="tx2"/>
                </a:solidFill>
                <a:latin typeface="+mn-lt"/>
              </a:endParaRPr>
            </a:p>
          </p:txBody>
        </p:sp>
      </p:grpSp>
      <p:pic>
        <p:nvPicPr>
          <p:cNvPr id="22" name="Tijdelijke aanduiding voor inhoud 10">
            <a:extLst>
              <a:ext uri="{FF2B5EF4-FFF2-40B4-BE49-F238E27FC236}">
                <a16:creationId xmlns:a16="http://schemas.microsoft.com/office/drawing/2014/main" id="{A61A6F09-F66E-55F1-072A-980787A44A34}"/>
              </a:ext>
            </a:extLst>
          </p:cNvPr>
          <p:cNvPicPr>
            <a:picLocks noChangeAspect="1"/>
          </p:cNvPicPr>
          <p:nvPr/>
        </p:nvPicPr>
        <p:blipFill rotWithShape="1">
          <a:blip r:embed="rId8"/>
          <a:srcRect l="36811" t="4821" r="36751" b="74105"/>
          <a:stretch/>
        </p:blipFill>
        <p:spPr>
          <a:xfrm>
            <a:off x="503999" y="2887500"/>
            <a:ext cx="1380023" cy="1379719"/>
          </a:xfrm>
          <a:prstGeom prst="rect">
            <a:avLst/>
          </a:prstGeom>
        </p:spPr>
      </p:pic>
      <p:sp>
        <p:nvSpPr>
          <p:cNvPr id="41" name="Pijl: rechts 40">
            <a:extLst>
              <a:ext uri="{FF2B5EF4-FFF2-40B4-BE49-F238E27FC236}">
                <a16:creationId xmlns:a16="http://schemas.microsoft.com/office/drawing/2014/main" id="{14DC0D36-3D34-FE65-CDF5-193A5A4F90FE}"/>
              </a:ext>
            </a:extLst>
          </p:cNvPr>
          <p:cNvSpPr/>
          <p:nvPr/>
        </p:nvSpPr>
        <p:spPr>
          <a:xfrm rot="16200000">
            <a:off x="8017210" y="2227183"/>
            <a:ext cx="427708" cy="371668"/>
          </a:xfrm>
          <a:prstGeom prst="rightArrow">
            <a:avLst/>
          </a:prstGeom>
          <a:solidFill>
            <a:schemeClr val="accent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1" name="Pijl: rechts 50">
            <a:extLst>
              <a:ext uri="{FF2B5EF4-FFF2-40B4-BE49-F238E27FC236}">
                <a16:creationId xmlns:a16="http://schemas.microsoft.com/office/drawing/2014/main" id="{0B3B04ED-8B55-A35D-C0BB-E07E37EEC08F}"/>
              </a:ext>
            </a:extLst>
          </p:cNvPr>
          <p:cNvSpPr/>
          <p:nvPr/>
        </p:nvSpPr>
        <p:spPr>
          <a:xfrm rot="16200000">
            <a:off x="7687930" y="3788964"/>
            <a:ext cx="396010" cy="371668"/>
          </a:xfrm>
          <a:prstGeom prst="rightArrow">
            <a:avLst/>
          </a:prstGeom>
          <a:solidFill>
            <a:schemeClr val="accent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Pijl: rechts 51">
            <a:extLst>
              <a:ext uri="{FF2B5EF4-FFF2-40B4-BE49-F238E27FC236}">
                <a16:creationId xmlns:a16="http://schemas.microsoft.com/office/drawing/2014/main" id="{7F1F0FFC-83EF-47B7-265C-26915558EF22}"/>
              </a:ext>
            </a:extLst>
          </p:cNvPr>
          <p:cNvSpPr/>
          <p:nvPr/>
        </p:nvSpPr>
        <p:spPr>
          <a:xfrm rot="5400000">
            <a:off x="8033067" y="3811582"/>
            <a:ext cx="396013" cy="371668"/>
          </a:xfrm>
          <a:prstGeom prst="rightArrow">
            <a:avLst/>
          </a:prstGeom>
          <a:solidFill>
            <a:schemeClr val="accent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71433DC7-2A1A-A40A-A658-B5B912263530}"/>
              </a:ext>
            </a:extLst>
          </p:cNvPr>
          <p:cNvGrpSpPr/>
          <p:nvPr/>
        </p:nvGrpSpPr>
        <p:grpSpPr>
          <a:xfrm>
            <a:off x="0" y="254794"/>
            <a:ext cx="321118" cy="1147286"/>
            <a:chOff x="3690377" y="1877464"/>
            <a:chExt cx="321118" cy="1373250"/>
          </a:xfrm>
        </p:grpSpPr>
        <p:sp>
          <p:nvSpPr>
            <p:cNvPr id="23" name="Rechthoek: afgeronde bovenhoeken 22">
              <a:extLst>
                <a:ext uri="{FF2B5EF4-FFF2-40B4-BE49-F238E27FC236}">
                  <a16:creationId xmlns:a16="http://schemas.microsoft.com/office/drawing/2014/main" id="{115E2AD7-1E71-A720-BAA7-A8891F3C9AB6}"/>
                </a:ext>
              </a:extLst>
            </p:cNvPr>
            <p:cNvSpPr/>
            <p:nvPr/>
          </p:nvSpPr>
          <p:spPr>
            <a:xfrm rot="5400000" flipH="1">
              <a:off x="3164306" y="2403535"/>
              <a:ext cx="1373250"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26" name="Tekstvak 25">
              <a:extLst>
                <a:ext uri="{FF2B5EF4-FFF2-40B4-BE49-F238E27FC236}">
                  <a16:creationId xmlns:a16="http://schemas.microsoft.com/office/drawing/2014/main" id="{7373918B-41D1-049C-C0E1-E17C69938EC4}"/>
                </a:ext>
              </a:extLst>
            </p:cNvPr>
            <p:cNvSpPr txBox="1"/>
            <p:nvPr/>
          </p:nvSpPr>
          <p:spPr>
            <a:xfrm rot="16200000">
              <a:off x="3164318" y="2403536"/>
              <a:ext cx="1373250" cy="321105"/>
            </a:xfrm>
            <a:prstGeom prst="rect">
              <a:avLst/>
            </a:prstGeom>
            <a:noFill/>
          </p:spPr>
          <p:txBody>
            <a:bodyPr wrap="square" lIns="180000" tIns="82800" rIns="180000" bIns="82800" rtlCol="0">
              <a:spAutoFit/>
            </a:bodyPr>
            <a:lstStyle/>
            <a:p>
              <a:pPr algn="ctr"/>
              <a:r>
                <a:rPr lang="nl-NL" sz="1000" dirty="0">
                  <a:solidFill>
                    <a:schemeClr val="bg1"/>
                  </a:solidFill>
                </a:rPr>
                <a:t>Opbouwfase</a:t>
              </a:r>
            </a:p>
          </p:txBody>
        </p:sp>
      </p:grpSp>
      <p:sp>
        <p:nvSpPr>
          <p:cNvPr id="35" name="Rechthoek: afgeronde hoeken 34">
            <a:extLst>
              <a:ext uri="{FF2B5EF4-FFF2-40B4-BE49-F238E27FC236}">
                <a16:creationId xmlns:a16="http://schemas.microsoft.com/office/drawing/2014/main" id="{BC894889-3DDE-F930-43BA-1064FDD77725}"/>
              </a:ext>
            </a:extLst>
          </p:cNvPr>
          <p:cNvSpPr/>
          <p:nvPr/>
        </p:nvSpPr>
        <p:spPr>
          <a:xfrm>
            <a:off x="8853359" y="1628044"/>
            <a:ext cx="2514629" cy="14423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b="1" dirty="0">
                <a:ea typeface="Times New Roman" panose="02020603050405020304" pitchFamily="18" charset="0"/>
                <a:cs typeface="Arial" panose="020B0604020202020204" pitchFamily="34" charset="0"/>
              </a:rPr>
              <a:t>Ambitie</a:t>
            </a:r>
            <a:br>
              <a:rPr lang="nl-NL" sz="1400" dirty="0">
                <a:ea typeface="Times New Roman" panose="02020603050405020304" pitchFamily="18" charset="0"/>
                <a:cs typeface="Arial" panose="020B0604020202020204" pitchFamily="34" charset="0"/>
              </a:rPr>
            </a:br>
            <a:r>
              <a:rPr lang="nl-NL" sz="1400" dirty="0">
                <a:ea typeface="Times New Roman" panose="02020603050405020304" pitchFamily="18" charset="0"/>
                <a:cs typeface="Arial" panose="020B0604020202020204" pitchFamily="34" charset="0"/>
              </a:rPr>
              <a:t>in 42 jaar een pensioen van 80% van het deel van het salaris waarover pensioen is opgebouwd.</a:t>
            </a:r>
          </a:p>
        </p:txBody>
      </p:sp>
    </p:spTree>
    <p:extLst>
      <p:ext uri="{BB962C8B-B14F-4D97-AF65-F5344CB8AC3E}">
        <p14:creationId xmlns:p14="http://schemas.microsoft.com/office/powerpoint/2010/main" val="299513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xEl>
                                              <p:pRg st="0" end="0"/>
                                            </p:txEl>
                                          </p:spTgt>
                                        </p:tgtEl>
                                        <p:attrNameLst>
                                          <p:attrName>style.visibility</p:attrName>
                                        </p:attrNameLst>
                                      </p:cBhvr>
                                      <p:to>
                                        <p:strVal val="visible"/>
                                      </p:to>
                                    </p:set>
                                    <p:animEffect transition="in" filter="fade">
                                      <p:cBhvr>
                                        <p:cTn id="32"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42" grpId="0" animBg="1"/>
      <p:bldP spid="41"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1F502-846A-0F58-7A85-CC473218083B}"/>
              </a:ext>
            </a:extLst>
          </p:cNvPr>
          <p:cNvSpPr>
            <a:spLocks noGrp="1"/>
          </p:cNvSpPr>
          <p:nvPr>
            <p:ph type="title"/>
          </p:nvPr>
        </p:nvSpPr>
        <p:spPr/>
        <p:txBody>
          <a:bodyPr/>
          <a:lstStyle/>
          <a:p>
            <a:r>
              <a:rPr lang="nl-NL" b="1" dirty="0"/>
              <a:t>Solidaire premieregeling</a:t>
            </a:r>
            <a:br>
              <a:rPr lang="nl-NL" dirty="0"/>
            </a:br>
            <a:r>
              <a:rPr lang="nl-NL" dirty="0">
                <a:solidFill>
                  <a:schemeClr val="tx2"/>
                </a:solidFill>
                <a:latin typeface="+mn-lt"/>
              </a:rPr>
              <a:t>Behoud van koopkracht en bestaanszekerheid </a:t>
            </a:r>
          </a:p>
        </p:txBody>
      </p:sp>
      <p:sp>
        <p:nvSpPr>
          <p:cNvPr id="5" name="Tijdelijke aanduiding voor inhoud 4">
            <a:extLst>
              <a:ext uri="{FF2B5EF4-FFF2-40B4-BE49-F238E27FC236}">
                <a16:creationId xmlns:a16="http://schemas.microsoft.com/office/drawing/2014/main" id="{DA283D92-B300-9505-DCB3-6F77F45EC8BA}"/>
              </a:ext>
            </a:extLst>
          </p:cNvPr>
          <p:cNvSpPr>
            <a:spLocks noGrp="1"/>
          </p:cNvSpPr>
          <p:nvPr>
            <p:ph sz="quarter" idx="12"/>
          </p:nvPr>
        </p:nvSpPr>
        <p:spPr/>
        <p:txBody>
          <a:bodyPr/>
          <a:lstStyle/>
          <a:p>
            <a:r>
              <a:rPr lang="nl-NL" dirty="0" err="1">
                <a:latin typeface="+mn-lt"/>
              </a:rPr>
              <a:t>Wtp</a:t>
            </a:r>
            <a:r>
              <a:rPr lang="nl-NL" dirty="0">
                <a:latin typeface="+mn-lt"/>
              </a:rPr>
              <a:t>: verplicht over naar een premieregeling</a:t>
            </a:r>
          </a:p>
          <a:p>
            <a:endParaRPr lang="nl-NL" dirty="0">
              <a:latin typeface="+mn-lt"/>
            </a:endParaRPr>
          </a:p>
          <a:p>
            <a:endParaRPr lang="nl-NL" dirty="0">
              <a:latin typeface="+mn-lt"/>
            </a:endParaRPr>
          </a:p>
          <a:p>
            <a:r>
              <a:rPr lang="nl-NL" b="1" dirty="0">
                <a:latin typeface="+mn-lt"/>
              </a:rPr>
              <a:t>De solidaire premieregeling biedt meer mogelijkheden om:</a:t>
            </a:r>
          </a:p>
          <a:p>
            <a:endParaRPr lang="nl-NL" dirty="0">
              <a:latin typeface="+mn-lt"/>
            </a:endParaRPr>
          </a:p>
          <a:p>
            <a:pPr marL="342900" indent="-342900">
              <a:buFont typeface="Arial" panose="020B0604020202020204" pitchFamily="34" charset="0"/>
              <a:buChar char="•"/>
            </a:pPr>
            <a:r>
              <a:rPr lang="nl-NL" dirty="0">
                <a:latin typeface="+mn-lt"/>
              </a:rPr>
              <a:t>Samen (collectief) risico’s te delen</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Risico’s op grote schommelingen van het pensioeninkomen te dempen</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Welvaartswinst te behalen</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endParaRPr lang="nl-NL" dirty="0">
              <a:latin typeface="+mn-lt"/>
            </a:endParaRPr>
          </a:p>
          <a:p>
            <a:endParaRPr lang="nl-NL" dirty="0">
              <a:latin typeface="+mn-lt"/>
            </a:endParaRPr>
          </a:p>
          <a:p>
            <a:endParaRPr lang="nl-NL" dirty="0">
              <a:latin typeface="+mn-lt"/>
            </a:endParaRPr>
          </a:p>
          <a:p>
            <a:endParaRPr lang="nl-NL" dirty="0">
              <a:latin typeface="+mn-lt"/>
            </a:endParaRPr>
          </a:p>
        </p:txBody>
      </p:sp>
      <p:grpSp>
        <p:nvGrpSpPr>
          <p:cNvPr id="6" name="Groep 5">
            <a:extLst>
              <a:ext uri="{FF2B5EF4-FFF2-40B4-BE49-F238E27FC236}">
                <a16:creationId xmlns:a16="http://schemas.microsoft.com/office/drawing/2014/main" id="{6A9BDA93-0985-1C5F-5574-7FE4C8127FBF}"/>
              </a:ext>
            </a:extLst>
          </p:cNvPr>
          <p:cNvGrpSpPr/>
          <p:nvPr/>
        </p:nvGrpSpPr>
        <p:grpSpPr>
          <a:xfrm>
            <a:off x="5296673" y="1562400"/>
            <a:ext cx="5921428" cy="3990455"/>
            <a:chOff x="3290615" y="3188347"/>
            <a:chExt cx="4649683" cy="3133425"/>
          </a:xfrm>
        </p:grpSpPr>
        <p:pic>
          <p:nvPicPr>
            <p:cNvPr id="7" name="Tijdelijke aanduiding voor inhoud 1">
              <a:extLst>
                <a:ext uri="{FF2B5EF4-FFF2-40B4-BE49-F238E27FC236}">
                  <a16:creationId xmlns:a16="http://schemas.microsoft.com/office/drawing/2014/main" id="{17F45CCB-CB60-15F3-8AC7-D16E3505BEAF}"/>
                </a:ext>
              </a:extLst>
            </p:cNvPr>
            <p:cNvPicPr>
              <a:picLocks noChangeAspect="1"/>
            </p:cNvPicPr>
            <p:nvPr/>
          </p:nvPicPr>
          <p:blipFill rotWithShape="1">
            <a:blip r:embed="rId3">
              <a:extLst>
                <a:ext uri="{28A0092B-C50C-407E-A947-70E740481C1C}">
                  <a14:useLocalDpi xmlns:a14="http://schemas.microsoft.com/office/drawing/2010/main" val="0"/>
                </a:ext>
              </a:extLst>
            </a:blip>
            <a:srcRect b="29063"/>
            <a:stretch/>
          </p:blipFill>
          <p:spPr>
            <a:xfrm>
              <a:off x="3290615" y="3188347"/>
              <a:ext cx="4649683" cy="3133425"/>
            </a:xfrm>
            <a:prstGeom prst="rect">
              <a:avLst/>
            </a:prstGeom>
            <a:noFill/>
          </p:spPr>
        </p:pic>
        <p:sp>
          <p:nvSpPr>
            <p:cNvPr id="8" name="Tekstvak 7">
              <a:extLst>
                <a:ext uri="{FF2B5EF4-FFF2-40B4-BE49-F238E27FC236}">
                  <a16:creationId xmlns:a16="http://schemas.microsoft.com/office/drawing/2014/main" id="{19B72F1A-6F86-40E2-92E4-009DB09C8202}"/>
                </a:ext>
              </a:extLst>
            </p:cNvPr>
            <p:cNvSpPr txBox="1"/>
            <p:nvPr/>
          </p:nvSpPr>
          <p:spPr>
            <a:xfrm>
              <a:off x="4434086" y="3339330"/>
              <a:ext cx="913166" cy="369332"/>
            </a:xfrm>
            <a:prstGeom prst="rect">
              <a:avLst/>
            </a:prstGeom>
            <a:solidFill>
              <a:srgbClr val="EFEFEF"/>
            </a:solidFill>
          </p:spPr>
          <p:txBody>
            <a:bodyPr wrap="square" lIns="0" rIns="0" rtlCol="0">
              <a:spAutoFit/>
            </a:bodyPr>
            <a:lstStyle/>
            <a:p>
              <a:r>
                <a:rPr lang="nl-NL" b="1" dirty="0">
                  <a:solidFill>
                    <a:schemeClr val="accent6"/>
                  </a:solidFill>
                </a:rPr>
                <a:t>Solidair</a:t>
              </a:r>
            </a:p>
          </p:txBody>
        </p:sp>
        <p:sp>
          <p:nvSpPr>
            <p:cNvPr id="9" name="Tekstvak 8">
              <a:extLst>
                <a:ext uri="{FF2B5EF4-FFF2-40B4-BE49-F238E27FC236}">
                  <a16:creationId xmlns:a16="http://schemas.microsoft.com/office/drawing/2014/main" id="{0BCE7D1C-2711-0618-0AA8-E05AC45F153D}"/>
                </a:ext>
              </a:extLst>
            </p:cNvPr>
            <p:cNvSpPr txBox="1"/>
            <p:nvPr/>
          </p:nvSpPr>
          <p:spPr>
            <a:xfrm>
              <a:off x="6530480" y="3339330"/>
              <a:ext cx="1062246" cy="369332"/>
            </a:xfrm>
            <a:prstGeom prst="rect">
              <a:avLst/>
            </a:prstGeom>
            <a:solidFill>
              <a:srgbClr val="EFEFEF"/>
            </a:solidFill>
          </p:spPr>
          <p:txBody>
            <a:bodyPr wrap="square" lIns="90000" rIns="0" rtlCol="0">
              <a:spAutoFit/>
            </a:bodyPr>
            <a:lstStyle/>
            <a:p>
              <a:r>
                <a:rPr lang="nl-NL" b="1" dirty="0">
                  <a:solidFill>
                    <a:schemeClr val="accent6"/>
                  </a:solidFill>
                </a:rPr>
                <a:t>Flexibel</a:t>
              </a:r>
            </a:p>
          </p:txBody>
        </p:sp>
        <p:sp>
          <p:nvSpPr>
            <p:cNvPr id="10" name="L-vorm 9">
              <a:extLst>
                <a:ext uri="{FF2B5EF4-FFF2-40B4-BE49-F238E27FC236}">
                  <a16:creationId xmlns:a16="http://schemas.microsoft.com/office/drawing/2014/main" id="{35ED58AF-7A69-2BA3-2E14-C1C65064D32E}"/>
                </a:ext>
              </a:extLst>
            </p:cNvPr>
            <p:cNvSpPr/>
            <p:nvPr/>
          </p:nvSpPr>
          <p:spPr>
            <a:xfrm rot="18572773">
              <a:off x="5113336" y="5731983"/>
              <a:ext cx="539829" cy="261456"/>
            </a:xfrm>
            <a:prstGeom prst="corne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ruis 10">
              <a:extLst>
                <a:ext uri="{FF2B5EF4-FFF2-40B4-BE49-F238E27FC236}">
                  <a16:creationId xmlns:a16="http://schemas.microsoft.com/office/drawing/2014/main" id="{CBF47D95-FC0B-85B2-B554-81F272B9D712}"/>
                </a:ext>
              </a:extLst>
            </p:cNvPr>
            <p:cNvSpPr/>
            <p:nvPr/>
          </p:nvSpPr>
          <p:spPr>
            <a:xfrm rot="18900000">
              <a:off x="6644251" y="5767329"/>
              <a:ext cx="358092" cy="358092"/>
            </a:xfrm>
            <a:prstGeom prst="plus">
              <a:avLst>
                <a:gd name="adj" fmla="val 361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E5FC104F-5437-25CD-DF80-2A4597BFE0E0}"/>
              </a:ext>
            </a:extLst>
          </p:cNvPr>
          <p:cNvGrpSpPr/>
          <p:nvPr/>
        </p:nvGrpSpPr>
        <p:grpSpPr>
          <a:xfrm>
            <a:off x="0" y="254794"/>
            <a:ext cx="321116" cy="1783012"/>
            <a:chOff x="3690377" y="1877464"/>
            <a:chExt cx="321116" cy="1970240"/>
          </a:xfrm>
        </p:grpSpPr>
        <p:sp>
          <p:nvSpPr>
            <p:cNvPr id="14" name="Rechthoek: afgeronde bovenhoeken 13">
              <a:extLst>
                <a:ext uri="{FF2B5EF4-FFF2-40B4-BE49-F238E27FC236}">
                  <a16:creationId xmlns:a16="http://schemas.microsoft.com/office/drawing/2014/main" id="{7F294A4D-5762-93A7-6287-9D7105155BD2}"/>
                </a:ext>
              </a:extLst>
            </p:cNvPr>
            <p:cNvSpPr/>
            <p:nvPr/>
          </p:nvSpPr>
          <p:spPr>
            <a:xfrm rot="5400000" flipH="1">
              <a:off x="2865811" y="2702030"/>
              <a:ext cx="1970240"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5" name="Tekstvak 14">
              <a:extLst>
                <a:ext uri="{FF2B5EF4-FFF2-40B4-BE49-F238E27FC236}">
                  <a16:creationId xmlns:a16="http://schemas.microsoft.com/office/drawing/2014/main" id="{F3A161CF-C98C-78CE-0566-99F585972F50}"/>
                </a:ext>
              </a:extLst>
            </p:cNvPr>
            <p:cNvSpPr txBox="1"/>
            <p:nvPr/>
          </p:nvSpPr>
          <p:spPr>
            <a:xfrm rot="16200000">
              <a:off x="2865822" y="2702030"/>
              <a:ext cx="1970238" cy="321105"/>
            </a:xfrm>
            <a:prstGeom prst="rect">
              <a:avLst/>
            </a:prstGeom>
            <a:noFill/>
          </p:spPr>
          <p:txBody>
            <a:bodyPr wrap="square" lIns="180000" tIns="82800" rIns="180000" bIns="82800" rtlCol="0">
              <a:spAutoFit/>
            </a:bodyPr>
            <a:lstStyle/>
            <a:p>
              <a:pPr algn="ctr"/>
              <a:r>
                <a:rPr lang="nl-NL" sz="1000" dirty="0">
                  <a:solidFill>
                    <a:schemeClr val="bg1"/>
                  </a:solidFill>
                </a:rPr>
                <a:t>Soort pensioenregeling</a:t>
              </a:r>
            </a:p>
          </p:txBody>
        </p:sp>
      </p:grpSp>
    </p:spTree>
    <p:extLst>
      <p:ext uri="{BB962C8B-B14F-4D97-AF65-F5344CB8AC3E}">
        <p14:creationId xmlns:p14="http://schemas.microsoft.com/office/powerpoint/2010/main" val="12498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4413CAE7-EB0D-0F6A-4129-1D423777C8AB}"/>
              </a:ext>
            </a:extLst>
          </p:cNvPr>
          <p:cNvSpPr>
            <a:spLocks noGrp="1"/>
          </p:cNvSpPr>
          <p:nvPr>
            <p:ph sz="quarter" idx="14"/>
          </p:nvPr>
        </p:nvSpPr>
        <p:spPr/>
        <p:txBody>
          <a:bodyPr/>
          <a:lstStyle/>
          <a:p>
            <a:r>
              <a:rPr lang="nl-NL" b="1" dirty="0">
                <a:latin typeface="+mn-lt"/>
              </a:rPr>
              <a:t>Vier doelen bepaald:</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Verkleinen van de kans op verlaging van ingegane pensioenen </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Afdekken van risico dat individuele deelnemers ouder worden dan verwacht</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Afdekken van risico dat levensverwachting sneller stijgt dan verwacht</a:t>
            </a:r>
          </a:p>
          <a:p>
            <a:pPr marL="342900" indent="-342900">
              <a:buFont typeface="Arial" panose="020B0604020202020204" pitchFamily="34" charset="0"/>
              <a:buChar char="•"/>
            </a:pPr>
            <a:endParaRPr lang="nl-NL" dirty="0">
              <a:latin typeface="+mn-lt"/>
            </a:endParaRPr>
          </a:p>
          <a:p>
            <a:pPr marL="342900" indent="-342900">
              <a:buFont typeface="Arial" panose="020B0604020202020204" pitchFamily="34" charset="0"/>
              <a:buChar char="•"/>
            </a:pPr>
            <a:r>
              <a:rPr lang="nl-NL" dirty="0">
                <a:latin typeface="+mn-lt"/>
              </a:rPr>
              <a:t>Afdekken van het risico op een negatief persoonlijk pensioenvermogen in de opbouwfase</a:t>
            </a:r>
          </a:p>
          <a:p>
            <a:endParaRPr lang="nl-NL" dirty="0"/>
          </a:p>
        </p:txBody>
      </p:sp>
      <p:grpSp>
        <p:nvGrpSpPr>
          <p:cNvPr id="15" name="Groep 14">
            <a:extLst>
              <a:ext uri="{FF2B5EF4-FFF2-40B4-BE49-F238E27FC236}">
                <a16:creationId xmlns:a16="http://schemas.microsoft.com/office/drawing/2014/main" id="{97C9F679-7715-8DFC-9E7D-1FF5A7F2B7A7}"/>
              </a:ext>
            </a:extLst>
          </p:cNvPr>
          <p:cNvGrpSpPr/>
          <p:nvPr/>
        </p:nvGrpSpPr>
        <p:grpSpPr>
          <a:xfrm>
            <a:off x="502800" y="1562400"/>
            <a:ext cx="5479290" cy="4417200"/>
            <a:chOff x="502800" y="1562400"/>
            <a:chExt cx="5479290" cy="4417200"/>
          </a:xfrm>
        </p:grpSpPr>
        <p:pic>
          <p:nvPicPr>
            <p:cNvPr id="13" name="Tijdelijke aanduiding voor inhoud 9" descr="Afbeelding met paraplu, accessoire&#10;&#10;Automatisch gegenereerde beschrijving">
              <a:extLst>
                <a:ext uri="{FF2B5EF4-FFF2-40B4-BE49-F238E27FC236}">
                  <a16:creationId xmlns:a16="http://schemas.microsoft.com/office/drawing/2014/main" id="{D3CE7455-4D98-8EDD-F9F3-17F74FDB2E1D}"/>
                </a:ext>
              </a:extLst>
            </p:cNvPr>
            <p:cNvPicPr>
              <a:picLocks noChangeAspect="1"/>
            </p:cNvPicPr>
            <p:nvPr/>
          </p:nvPicPr>
          <p:blipFill rotWithShape="1">
            <a:blip r:embed="rId3"/>
            <a:srcRect l="24855" t="856" r="27708"/>
            <a:stretch/>
          </p:blipFill>
          <p:spPr>
            <a:xfrm>
              <a:off x="502800" y="1562400"/>
              <a:ext cx="5479290" cy="4417200"/>
            </a:xfrm>
            <a:prstGeom prst="rect">
              <a:avLst/>
            </a:prstGeom>
          </p:spPr>
        </p:pic>
        <p:pic>
          <p:nvPicPr>
            <p:cNvPr id="14" name="Afbeelding 13">
              <a:extLst>
                <a:ext uri="{FF2B5EF4-FFF2-40B4-BE49-F238E27FC236}">
                  <a16:creationId xmlns:a16="http://schemas.microsoft.com/office/drawing/2014/main" id="{4F2B713F-BF7B-2AA0-7B45-C4BAB64F55E0}"/>
                </a:ext>
              </a:extLst>
            </p:cNvPr>
            <p:cNvPicPr>
              <a:picLocks noChangeAspect="1"/>
            </p:cNvPicPr>
            <p:nvPr/>
          </p:nvPicPr>
          <p:blipFill rotWithShape="1">
            <a:blip r:embed="rId4"/>
            <a:srcRect l="22040" t="34049" r="24552" b="17219"/>
            <a:stretch/>
          </p:blipFill>
          <p:spPr>
            <a:xfrm>
              <a:off x="3267076" y="4007644"/>
              <a:ext cx="371158" cy="254795"/>
            </a:xfrm>
            <a:prstGeom prst="rect">
              <a:avLst/>
            </a:prstGeom>
          </p:spPr>
        </p:pic>
      </p:grpSp>
      <p:sp>
        <p:nvSpPr>
          <p:cNvPr id="6" name="Titel 5">
            <a:extLst>
              <a:ext uri="{FF2B5EF4-FFF2-40B4-BE49-F238E27FC236}">
                <a16:creationId xmlns:a16="http://schemas.microsoft.com/office/drawing/2014/main" id="{9BACF78E-5443-2BD5-BA6D-970B8D4CD467}"/>
              </a:ext>
            </a:extLst>
          </p:cNvPr>
          <p:cNvSpPr>
            <a:spLocks noGrp="1"/>
          </p:cNvSpPr>
          <p:nvPr>
            <p:ph type="title"/>
          </p:nvPr>
        </p:nvSpPr>
        <p:spPr/>
        <p:txBody>
          <a:bodyPr/>
          <a:lstStyle/>
          <a:p>
            <a:r>
              <a:rPr lang="nl-NL" dirty="0"/>
              <a:t>Solidariteitsreserve</a:t>
            </a:r>
            <a:br>
              <a:rPr lang="nl-NL" dirty="0"/>
            </a:br>
            <a:r>
              <a:rPr lang="nl-NL" dirty="0">
                <a:solidFill>
                  <a:schemeClr val="tx2"/>
                </a:solidFill>
                <a:latin typeface="+mn-lt"/>
              </a:rPr>
              <a:t>Oplossingen voor onverzekerbare risico’s </a:t>
            </a:r>
          </a:p>
        </p:txBody>
      </p:sp>
      <p:grpSp>
        <p:nvGrpSpPr>
          <p:cNvPr id="2" name="Groep 1">
            <a:extLst>
              <a:ext uri="{FF2B5EF4-FFF2-40B4-BE49-F238E27FC236}">
                <a16:creationId xmlns:a16="http://schemas.microsoft.com/office/drawing/2014/main" id="{27ECD438-0C03-FC0D-3872-EC49C4CA25BE}"/>
              </a:ext>
            </a:extLst>
          </p:cNvPr>
          <p:cNvGrpSpPr/>
          <p:nvPr/>
        </p:nvGrpSpPr>
        <p:grpSpPr>
          <a:xfrm>
            <a:off x="-3" y="254795"/>
            <a:ext cx="323041" cy="1547880"/>
            <a:chOff x="3690374" y="1877464"/>
            <a:chExt cx="323041" cy="1890773"/>
          </a:xfrm>
        </p:grpSpPr>
        <p:sp>
          <p:nvSpPr>
            <p:cNvPr id="7" name="Rechthoek: afgeronde bovenhoeken 6">
              <a:extLst>
                <a:ext uri="{FF2B5EF4-FFF2-40B4-BE49-F238E27FC236}">
                  <a16:creationId xmlns:a16="http://schemas.microsoft.com/office/drawing/2014/main" id="{7A446A3F-EBCF-1CE5-DC38-3BED498B0A38}"/>
                </a:ext>
              </a:extLst>
            </p:cNvPr>
            <p:cNvSpPr/>
            <p:nvPr/>
          </p:nvSpPr>
          <p:spPr>
            <a:xfrm rot="5400000" flipH="1">
              <a:off x="2905542" y="2662296"/>
              <a:ext cx="1890772"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10" name="Tekstvak 9">
              <a:extLst>
                <a:ext uri="{FF2B5EF4-FFF2-40B4-BE49-F238E27FC236}">
                  <a16:creationId xmlns:a16="http://schemas.microsoft.com/office/drawing/2014/main" id="{7C66022E-4D11-0469-51F6-DDC8DA46630C}"/>
                </a:ext>
              </a:extLst>
            </p:cNvPr>
            <p:cNvSpPr txBox="1"/>
            <p:nvPr/>
          </p:nvSpPr>
          <p:spPr>
            <a:xfrm rot="16200000">
              <a:off x="2907478" y="2662299"/>
              <a:ext cx="1890770" cy="321105"/>
            </a:xfrm>
            <a:prstGeom prst="rect">
              <a:avLst/>
            </a:prstGeom>
            <a:noFill/>
          </p:spPr>
          <p:txBody>
            <a:bodyPr wrap="square" lIns="180000" tIns="82800" rIns="180000" bIns="82800" rtlCol="0">
              <a:spAutoFit/>
            </a:bodyPr>
            <a:lstStyle/>
            <a:p>
              <a:pPr algn="ctr"/>
              <a:r>
                <a:rPr lang="nl-NL" sz="1000" dirty="0">
                  <a:solidFill>
                    <a:schemeClr val="bg1"/>
                  </a:solidFill>
                </a:rPr>
                <a:t>Solidariteitsreserve</a:t>
              </a:r>
            </a:p>
          </p:txBody>
        </p:sp>
      </p:grpSp>
    </p:spTree>
    <p:extLst>
      <p:ext uri="{BB962C8B-B14F-4D97-AF65-F5344CB8AC3E}">
        <p14:creationId xmlns:p14="http://schemas.microsoft.com/office/powerpoint/2010/main" val="319321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E5A362EA-5EE4-3AE3-06CA-5E56D9F1E900}"/>
              </a:ext>
            </a:extLst>
          </p:cNvPr>
          <p:cNvSpPr txBox="1"/>
          <p:nvPr/>
        </p:nvSpPr>
        <p:spPr>
          <a:xfrm>
            <a:off x="3843555" y="1136504"/>
            <a:ext cx="4504890" cy="755415"/>
          </a:xfrm>
          <a:prstGeom prst="rect">
            <a:avLst/>
          </a:prstGeom>
          <a:noFill/>
          <a:ln>
            <a:noFill/>
          </a:ln>
        </p:spPr>
        <p:txBody>
          <a:bodyPr anchor="b"/>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nl-NL" sz="9600" b="1" strike="noStrike" spc="-1" dirty="0">
                <a:uFill>
                  <a:solidFill>
                    <a:srgbClr val="FFFFFF"/>
                  </a:solidFill>
                </a:uFill>
                <a:latin typeface="Helvetica" pitchFamily="2" charset="0"/>
                <a:cs typeface="Calibri" panose="020F0502020204030204" pitchFamily="34" charset="0"/>
              </a:rPr>
              <a:t>Q&amp;A</a:t>
            </a:r>
            <a:endParaRPr lang="nl-NL" sz="9600" strike="noStrike" spc="-1" dirty="0">
              <a:uFill>
                <a:solidFill>
                  <a:srgbClr val="FFFFFF"/>
                </a:solidFill>
              </a:uFill>
              <a:latin typeface="Helvetica" pitchFamily="2" charset="0"/>
              <a:cs typeface="Calibri" panose="020F0502020204030204" pitchFamily="34" charset="0"/>
            </a:endParaRPr>
          </a:p>
        </p:txBody>
      </p:sp>
      <p:pic>
        <p:nvPicPr>
          <p:cNvPr id="12" name="Afbeelding 11" descr="Afbeelding met keyboard, plant&#10;&#10;Automatisch gegenereerde beschrijving">
            <a:extLst>
              <a:ext uri="{FF2B5EF4-FFF2-40B4-BE49-F238E27FC236}">
                <a16:creationId xmlns:a16="http://schemas.microsoft.com/office/drawing/2014/main" id="{1787330D-F328-D9DF-0D10-1892A901770C}"/>
              </a:ext>
            </a:extLst>
          </p:cNvPr>
          <p:cNvPicPr>
            <a:picLocks noChangeAspect="1"/>
          </p:cNvPicPr>
          <p:nvPr/>
        </p:nvPicPr>
        <p:blipFill rotWithShape="1">
          <a:blip r:embed="rId2"/>
          <a:srcRect b="34434"/>
          <a:stretch/>
        </p:blipFill>
        <p:spPr>
          <a:xfrm>
            <a:off x="2895250" y="2023245"/>
            <a:ext cx="6401500" cy="4197191"/>
          </a:xfrm>
          <a:prstGeom prst="rect">
            <a:avLst/>
          </a:prstGeom>
        </p:spPr>
      </p:pic>
    </p:spTree>
    <p:extLst>
      <p:ext uri="{BB962C8B-B14F-4D97-AF65-F5344CB8AC3E}">
        <p14:creationId xmlns:p14="http://schemas.microsoft.com/office/powerpoint/2010/main" val="217825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afgeronde hoeken 8">
            <a:extLst>
              <a:ext uri="{FF2B5EF4-FFF2-40B4-BE49-F238E27FC236}">
                <a16:creationId xmlns:a16="http://schemas.microsoft.com/office/drawing/2014/main" id="{10F5FC0B-6556-E4B6-ECF2-5929E13852B9}"/>
              </a:ext>
            </a:extLst>
          </p:cNvPr>
          <p:cNvSpPr/>
          <p:nvPr/>
        </p:nvSpPr>
        <p:spPr>
          <a:xfrm>
            <a:off x="503999" y="1562400"/>
            <a:ext cx="3526528" cy="4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tx2"/>
              </a:buClr>
              <a:buSzPct val="150000"/>
              <a:buFont typeface="Arial" panose="020B0604020202020204" pitchFamily="34" charset="0"/>
              <a:buChar char="•"/>
            </a:pPr>
            <a:r>
              <a:rPr lang="nl-NL" sz="1600" b="1" dirty="0">
                <a:latin typeface="+mn-lt"/>
              </a:rPr>
              <a:t>Definitie</a:t>
            </a:r>
            <a:r>
              <a:rPr lang="nl-NL" sz="1600" dirty="0">
                <a:latin typeface="+mn-lt"/>
              </a:rPr>
              <a:t> van ‘partner’ wordt </a:t>
            </a:r>
            <a:r>
              <a:rPr lang="nl-NL" sz="1600" b="1" dirty="0">
                <a:latin typeface="+mn-lt"/>
              </a:rPr>
              <a:t>eenduidiger</a:t>
            </a:r>
            <a:r>
              <a:rPr lang="nl-NL" sz="1600" dirty="0">
                <a:latin typeface="+mn-lt"/>
              </a:rPr>
              <a:t> (bij alle pensioenuitvoerders hetzelfde)</a:t>
            </a:r>
          </a:p>
          <a:p>
            <a:pPr marL="342900" indent="-342900">
              <a:buClr>
                <a:schemeClr val="tx2"/>
              </a:buClr>
              <a:buSzPct val="150000"/>
              <a:buFont typeface="Arial" panose="020B0604020202020204" pitchFamily="34" charset="0"/>
              <a:buChar char="•"/>
            </a:pPr>
            <a:endParaRPr lang="nl-NL" sz="1600" dirty="0">
              <a:latin typeface="+mn-lt"/>
            </a:endParaRPr>
          </a:p>
          <a:p>
            <a:pPr marL="342900" indent="-342900">
              <a:buClr>
                <a:schemeClr val="tx2"/>
              </a:buClr>
              <a:buSzPct val="150000"/>
              <a:buFont typeface="Arial" panose="020B0604020202020204" pitchFamily="34" charset="0"/>
              <a:buChar char="•"/>
            </a:pPr>
            <a:r>
              <a:rPr lang="nl-NL" sz="1600" dirty="0">
                <a:latin typeface="+mn-lt"/>
              </a:rPr>
              <a:t>Net als </a:t>
            </a:r>
            <a:r>
              <a:rPr lang="nl-NL" sz="1600" dirty="0" err="1">
                <a:latin typeface="+mn-lt"/>
              </a:rPr>
              <a:t>ouderdoms-pensioen</a:t>
            </a:r>
            <a:r>
              <a:rPr lang="nl-NL" sz="1600" dirty="0">
                <a:latin typeface="+mn-lt"/>
              </a:rPr>
              <a:t> </a:t>
            </a:r>
            <a:r>
              <a:rPr lang="nl-NL" sz="1600" b="1" dirty="0">
                <a:latin typeface="+mn-lt"/>
              </a:rPr>
              <a:t>variabel</a:t>
            </a:r>
          </a:p>
          <a:p>
            <a:pPr marL="342900" indent="-342900">
              <a:buClr>
                <a:schemeClr val="tx2"/>
              </a:buClr>
              <a:buSzPct val="150000"/>
              <a:buFont typeface="Arial" panose="020B0604020202020204" pitchFamily="34" charset="0"/>
              <a:buChar char="•"/>
            </a:pPr>
            <a:endParaRPr lang="nl-NL" sz="1600" dirty="0">
              <a:latin typeface="+mn-lt"/>
            </a:endParaRPr>
          </a:p>
          <a:p>
            <a:pPr marL="342900" indent="-342900">
              <a:buClr>
                <a:schemeClr val="tx2"/>
              </a:buClr>
              <a:buSzPct val="150000"/>
              <a:buFont typeface="Arial" panose="020B0604020202020204" pitchFamily="34" charset="0"/>
              <a:buChar char="•"/>
            </a:pPr>
            <a:r>
              <a:rPr lang="nl-NL" sz="1600" b="1" dirty="0">
                <a:latin typeface="+mn-lt"/>
              </a:rPr>
              <a:t>Verzekering</a:t>
            </a:r>
            <a:r>
              <a:rPr lang="nl-NL" sz="1600" dirty="0">
                <a:latin typeface="+mn-lt"/>
              </a:rPr>
              <a:t>: in principe geen nabestaanden- en wezenpensioen bij vertrek uit de sector, tenzij deelnemer kiest voor vrijwillige voortzetting</a:t>
            </a:r>
          </a:p>
        </p:txBody>
      </p:sp>
      <p:sp>
        <p:nvSpPr>
          <p:cNvPr id="2" name="Titel 1">
            <a:extLst>
              <a:ext uri="{FF2B5EF4-FFF2-40B4-BE49-F238E27FC236}">
                <a16:creationId xmlns:a16="http://schemas.microsoft.com/office/drawing/2014/main" id="{C09ED75C-DA45-4EB7-A46A-0F8121D0FD7F}"/>
              </a:ext>
            </a:extLst>
          </p:cNvPr>
          <p:cNvSpPr>
            <a:spLocks noGrp="1"/>
          </p:cNvSpPr>
          <p:nvPr>
            <p:ph type="title"/>
          </p:nvPr>
        </p:nvSpPr>
        <p:spPr/>
        <p:txBody>
          <a:bodyPr/>
          <a:lstStyle/>
          <a:p>
            <a:r>
              <a:rPr lang="nl-NL" dirty="0"/>
              <a:t>Dekking bij overlijden</a:t>
            </a:r>
            <a:br>
              <a:rPr lang="nl-NL" dirty="0"/>
            </a:br>
            <a:r>
              <a:rPr lang="nl-NL" dirty="0">
                <a:solidFill>
                  <a:schemeClr val="tx2"/>
                </a:solidFill>
                <a:latin typeface="+mn-lt"/>
              </a:rPr>
              <a:t>Ruimere dekking partner- en wezenpensioen</a:t>
            </a:r>
          </a:p>
        </p:txBody>
      </p:sp>
      <p:grpSp>
        <p:nvGrpSpPr>
          <p:cNvPr id="5" name="Groep 4">
            <a:extLst>
              <a:ext uri="{FF2B5EF4-FFF2-40B4-BE49-F238E27FC236}">
                <a16:creationId xmlns:a16="http://schemas.microsoft.com/office/drawing/2014/main" id="{9A354B64-B5F1-FB4E-3115-A9A1838D2F02}"/>
              </a:ext>
            </a:extLst>
          </p:cNvPr>
          <p:cNvGrpSpPr/>
          <p:nvPr/>
        </p:nvGrpSpPr>
        <p:grpSpPr>
          <a:xfrm>
            <a:off x="-2" y="254795"/>
            <a:ext cx="323040" cy="1044000"/>
            <a:chOff x="3690375" y="1877464"/>
            <a:chExt cx="323040" cy="1226537"/>
          </a:xfrm>
        </p:grpSpPr>
        <p:sp>
          <p:nvSpPr>
            <p:cNvPr id="6" name="Rechthoek: afgeronde bovenhoeken 5">
              <a:extLst>
                <a:ext uri="{FF2B5EF4-FFF2-40B4-BE49-F238E27FC236}">
                  <a16:creationId xmlns:a16="http://schemas.microsoft.com/office/drawing/2014/main" id="{3F8F2CA7-344E-E84F-41F9-D2FBC454F0D2}"/>
                </a:ext>
              </a:extLst>
            </p:cNvPr>
            <p:cNvSpPr/>
            <p:nvPr/>
          </p:nvSpPr>
          <p:spPr>
            <a:xfrm rot="5400000" flipH="1">
              <a:off x="3237662" y="2330177"/>
              <a:ext cx="1226534" cy="32110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7" name="Tekstvak 6">
              <a:extLst>
                <a:ext uri="{FF2B5EF4-FFF2-40B4-BE49-F238E27FC236}">
                  <a16:creationId xmlns:a16="http://schemas.microsoft.com/office/drawing/2014/main" id="{30533525-FA24-8E6A-F134-1040F9F9D8BC}"/>
                </a:ext>
              </a:extLst>
            </p:cNvPr>
            <p:cNvSpPr txBox="1"/>
            <p:nvPr/>
          </p:nvSpPr>
          <p:spPr>
            <a:xfrm rot="16200000">
              <a:off x="3239596" y="2330181"/>
              <a:ext cx="1226534" cy="321105"/>
            </a:xfrm>
            <a:prstGeom prst="rect">
              <a:avLst/>
            </a:prstGeom>
            <a:noFill/>
          </p:spPr>
          <p:txBody>
            <a:bodyPr wrap="square" lIns="180000" tIns="82800" rIns="180000" bIns="82800" rtlCol="0">
              <a:spAutoFit/>
            </a:bodyPr>
            <a:lstStyle/>
            <a:p>
              <a:pPr algn="ctr"/>
              <a:r>
                <a:rPr lang="nl-NL" sz="1000" dirty="0">
                  <a:solidFill>
                    <a:schemeClr val="bg1"/>
                  </a:solidFill>
                </a:rPr>
                <a:t>Overlijden</a:t>
              </a:r>
            </a:p>
          </p:txBody>
        </p:sp>
      </p:grpSp>
      <p:sp>
        <p:nvSpPr>
          <p:cNvPr id="16" name="Rechthoek: afgeronde hoeken 15">
            <a:extLst>
              <a:ext uri="{FF2B5EF4-FFF2-40B4-BE49-F238E27FC236}">
                <a16:creationId xmlns:a16="http://schemas.microsoft.com/office/drawing/2014/main" id="{2D346D8C-7D39-C216-2FA2-C15E4D5CEB74}"/>
              </a:ext>
            </a:extLst>
          </p:cNvPr>
          <p:cNvSpPr/>
          <p:nvPr/>
        </p:nvSpPr>
        <p:spPr>
          <a:xfrm>
            <a:off x="4331998" y="1562400"/>
            <a:ext cx="3526528" cy="4417200"/>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ysClr val="windowText" lastClr="000000"/>
                </a:solidFill>
              </a:rPr>
              <a:t>Bij overlijden vóór pensioendatum</a:t>
            </a:r>
            <a:br>
              <a:rPr lang="nl-NL" sz="1600" dirty="0">
                <a:solidFill>
                  <a:sysClr val="windowText" lastClr="000000"/>
                </a:solidFill>
              </a:rPr>
            </a:br>
            <a:endParaRPr lang="nl-NL" sz="1600" dirty="0">
              <a:solidFill>
                <a:sysClr val="windowText" lastClr="000000"/>
              </a:solidFill>
            </a:endParaRPr>
          </a:p>
          <a:p>
            <a:pPr marL="342900" indent="-342900">
              <a:buClr>
                <a:schemeClr val="tx2"/>
              </a:buClr>
              <a:buSzPct val="150000"/>
              <a:buFont typeface="Arial" panose="020B0604020202020204" pitchFamily="34" charset="0"/>
              <a:buChar char="•"/>
            </a:pPr>
            <a:r>
              <a:rPr lang="nl-NL" sz="1600" dirty="0">
                <a:solidFill>
                  <a:sysClr val="windowText" lastClr="000000"/>
                </a:solidFill>
                <a:latin typeface="+mn-lt"/>
              </a:rPr>
              <a:t>Levenslange uitkering voor de partner, uitkering voor wees tot leeftijd 25 jaar</a:t>
            </a:r>
          </a:p>
          <a:p>
            <a:pPr marL="342900" indent="-342900">
              <a:buClr>
                <a:schemeClr val="tx2"/>
              </a:buClr>
              <a:buSzPct val="150000"/>
              <a:buFont typeface="Arial" panose="020B0604020202020204" pitchFamily="34" charset="0"/>
              <a:buChar char="•"/>
            </a:pPr>
            <a:endParaRPr lang="nl-NL" sz="1600" dirty="0">
              <a:solidFill>
                <a:sysClr val="windowText" lastClr="000000"/>
              </a:solidFill>
              <a:latin typeface="+mn-lt"/>
            </a:endParaRPr>
          </a:p>
          <a:p>
            <a:pPr marL="342900" indent="-342900">
              <a:buClr>
                <a:schemeClr val="tx2"/>
              </a:buClr>
              <a:buSzPct val="150000"/>
              <a:buFont typeface="Arial" panose="020B0604020202020204" pitchFamily="34" charset="0"/>
              <a:buChar char="•"/>
            </a:pPr>
            <a:r>
              <a:rPr lang="nl-NL" sz="1600" dirty="0">
                <a:solidFill>
                  <a:sysClr val="windowText" lastClr="000000"/>
                </a:solidFill>
                <a:latin typeface="+mn-lt"/>
              </a:rPr>
              <a:t>PP 40% van het salaris van de deelnemer, WzP 20% van het salaris van de deelnemer</a:t>
            </a:r>
          </a:p>
          <a:p>
            <a:pPr marL="342900" indent="-342900">
              <a:buClr>
                <a:schemeClr val="tx2"/>
              </a:buClr>
              <a:buSzPct val="150000"/>
              <a:buFont typeface="Arial" panose="020B0604020202020204" pitchFamily="34" charset="0"/>
              <a:buChar char="•"/>
            </a:pPr>
            <a:endParaRPr lang="nl-NL" sz="1600" dirty="0">
              <a:solidFill>
                <a:sysClr val="windowText" lastClr="000000"/>
              </a:solidFill>
              <a:latin typeface="+mn-lt"/>
            </a:endParaRPr>
          </a:p>
          <a:p>
            <a:pPr marL="342900" indent="-342900">
              <a:buClr>
                <a:schemeClr val="tx2"/>
              </a:buClr>
              <a:buSzPct val="150000"/>
              <a:buFont typeface="Arial" panose="020B0604020202020204" pitchFamily="34" charset="0"/>
              <a:buChar char="•"/>
            </a:pPr>
            <a:r>
              <a:rPr lang="nl-NL" sz="1600" dirty="0">
                <a:solidFill>
                  <a:sysClr val="windowText" lastClr="000000"/>
                </a:solidFill>
                <a:latin typeface="+mn-lt"/>
              </a:rPr>
              <a:t>Partner- en wezenpensioen standaard meeverzekerd</a:t>
            </a:r>
            <a:endParaRPr lang="nl-NL" sz="1600" dirty="0">
              <a:solidFill>
                <a:sysClr val="windowText" lastClr="000000"/>
              </a:solidFill>
            </a:endParaRPr>
          </a:p>
        </p:txBody>
      </p:sp>
      <p:sp>
        <p:nvSpPr>
          <p:cNvPr id="17" name="Rechthoek: afgeronde hoeken 16">
            <a:extLst>
              <a:ext uri="{FF2B5EF4-FFF2-40B4-BE49-F238E27FC236}">
                <a16:creationId xmlns:a16="http://schemas.microsoft.com/office/drawing/2014/main" id="{9BC4E1C3-F2A4-7A6F-C52A-8C91F7636C7D}"/>
              </a:ext>
            </a:extLst>
          </p:cNvPr>
          <p:cNvSpPr/>
          <p:nvPr/>
        </p:nvSpPr>
        <p:spPr>
          <a:xfrm>
            <a:off x="8161472" y="1562400"/>
            <a:ext cx="3526528" cy="4417200"/>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ysClr val="windowText" lastClr="000000"/>
                </a:solidFill>
              </a:rPr>
              <a:t>Bij overlijden ná pensioendatum</a:t>
            </a:r>
            <a:br>
              <a:rPr lang="nl-NL" sz="1600" dirty="0">
                <a:solidFill>
                  <a:sysClr val="windowText" lastClr="000000"/>
                </a:solidFill>
              </a:rPr>
            </a:br>
            <a:endParaRPr lang="nl-NL" sz="1600" dirty="0">
              <a:solidFill>
                <a:sysClr val="windowText" lastClr="000000"/>
              </a:solidFill>
            </a:endParaRPr>
          </a:p>
          <a:p>
            <a:pPr marL="342900" indent="-342900">
              <a:buClr>
                <a:schemeClr val="tx2"/>
              </a:buClr>
              <a:buSzPct val="150000"/>
              <a:buFont typeface="Arial" panose="020B0604020202020204" pitchFamily="34" charset="0"/>
              <a:buChar char="•"/>
            </a:pPr>
            <a:r>
              <a:rPr lang="nl-NL" sz="1600" dirty="0">
                <a:solidFill>
                  <a:sysClr val="windowText" lastClr="000000"/>
                </a:solidFill>
                <a:latin typeface="+mn-lt"/>
              </a:rPr>
              <a:t>Levenslange uitkering voor de partner, uitkering voor wees tot leeftijd 25 jaar</a:t>
            </a:r>
          </a:p>
          <a:p>
            <a:pPr marL="342900" indent="-342900">
              <a:buClr>
                <a:schemeClr val="tx2"/>
              </a:buClr>
              <a:buSzPct val="150000"/>
              <a:buFont typeface="Arial" panose="020B0604020202020204" pitchFamily="34" charset="0"/>
              <a:buChar char="•"/>
            </a:pPr>
            <a:endParaRPr lang="nl-NL" sz="1600" dirty="0">
              <a:solidFill>
                <a:sysClr val="windowText" lastClr="000000"/>
              </a:solidFill>
              <a:latin typeface="+mn-lt"/>
            </a:endParaRPr>
          </a:p>
          <a:p>
            <a:pPr marL="342900" indent="-342900">
              <a:buClr>
                <a:schemeClr val="tx2"/>
              </a:buClr>
              <a:buSzPct val="150000"/>
              <a:buFont typeface="Arial" panose="020B0604020202020204" pitchFamily="34" charset="0"/>
              <a:buChar char="•"/>
            </a:pPr>
            <a:r>
              <a:rPr lang="nl-NL" sz="1600" dirty="0">
                <a:solidFill>
                  <a:sysClr val="windowText" lastClr="000000"/>
                </a:solidFill>
                <a:latin typeface="+mn-lt"/>
              </a:rPr>
              <a:t>Keuzemogelijkheid om bij pensionering een deel van het persoonlijke </a:t>
            </a:r>
            <a:r>
              <a:rPr lang="nl-NL" sz="1600" dirty="0" err="1">
                <a:solidFill>
                  <a:sysClr val="windowText" lastClr="000000"/>
                </a:solidFill>
                <a:latin typeface="+mn-lt"/>
              </a:rPr>
              <a:t>pensioen-vermogen</a:t>
            </a:r>
            <a:r>
              <a:rPr lang="nl-NL" sz="1600" dirty="0">
                <a:solidFill>
                  <a:sysClr val="windowText" lastClr="000000"/>
                </a:solidFill>
                <a:latin typeface="+mn-lt"/>
              </a:rPr>
              <a:t> in te zetten voor een partnerpensioen</a:t>
            </a:r>
          </a:p>
          <a:p>
            <a:pPr marL="342900" indent="-342900">
              <a:buClr>
                <a:schemeClr val="tx2"/>
              </a:buClr>
              <a:buSzPct val="150000"/>
              <a:buFont typeface="Arial" panose="020B0604020202020204" pitchFamily="34" charset="0"/>
              <a:buChar char="•"/>
            </a:pPr>
            <a:endParaRPr lang="nl-NL" sz="1600" dirty="0">
              <a:solidFill>
                <a:sysClr val="windowText" lastClr="000000"/>
              </a:solidFill>
              <a:latin typeface="+mn-lt"/>
            </a:endParaRPr>
          </a:p>
          <a:p>
            <a:pPr marL="342900" indent="-342900">
              <a:buClr>
                <a:schemeClr val="tx2"/>
              </a:buClr>
              <a:buSzPct val="150000"/>
              <a:buFont typeface="Arial" panose="020B0604020202020204" pitchFamily="34" charset="0"/>
              <a:buChar char="•"/>
            </a:pPr>
            <a:r>
              <a:rPr lang="nl-NL" sz="1600" dirty="0">
                <a:solidFill>
                  <a:sysClr val="windowText" lastClr="000000"/>
                </a:solidFill>
                <a:latin typeface="+mn-lt"/>
              </a:rPr>
              <a:t>Wezenpensioen standaard verzekerd na pensionering</a:t>
            </a:r>
          </a:p>
        </p:txBody>
      </p:sp>
    </p:spTree>
    <p:extLst>
      <p:ext uri="{BB962C8B-B14F-4D97-AF65-F5344CB8AC3E}">
        <p14:creationId xmlns:p14="http://schemas.microsoft.com/office/powerpoint/2010/main" val="1621681672"/>
      </p:ext>
    </p:extLst>
  </p:cSld>
  <p:clrMapOvr>
    <a:masterClrMapping/>
  </p:clrMapOvr>
</p:sld>
</file>

<file path=ppt/theme/theme1.xml><?xml version="1.0" encoding="utf-8"?>
<a:theme xmlns:a="http://schemas.openxmlformats.org/drawingml/2006/main" name="PFZW_PPT_Template_2019">
  <a:themeElements>
    <a:clrScheme name="PFZW2019_v2">
      <a:dk1>
        <a:srgbClr val="393A3C"/>
      </a:dk1>
      <a:lt1>
        <a:srgbClr val="FFFFFF"/>
      </a:lt1>
      <a:dk2>
        <a:srgbClr val="00AA72"/>
      </a:dk2>
      <a:lt2>
        <a:srgbClr val="4149A8"/>
      </a:lt2>
      <a:accent1>
        <a:srgbClr val="4149A8"/>
      </a:accent1>
      <a:accent2>
        <a:srgbClr val="00AA72"/>
      </a:accent2>
      <a:accent3>
        <a:srgbClr val="ED6D5C"/>
      </a:accent3>
      <a:accent4>
        <a:srgbClr val="F8B800"/>
      </a:accent4>
      <a:accent5>
        <a:srgbClr val="646668"/>
      </a:accent5>
      <a:accent6>
        <a:srgbClr val="5CC8A5"/>
      </a:accent6>
      <a:hlink>
        <a:srgbClr val="4149A8"/>
      </a:hlink>
      <a:folHlink>
        <a:srgbClr val="00AA72"/>
      </a:folHlink>
    </a:clrScheme>
    <a:fontScheme name="PFZW 2019">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FZW Blauw 100%">
      <a:srgbClr val="4149A8"/>
    </a:custClr>
    <a:custClr name="PFZW Groen 100%">
      <a:srgbClr val="00AA72"/>
    </a:custClr>
    <a:custClr name="PFZW Koraal 100%">
      <a:srgbClr val="ED6D5C"/>
    </a:custClr>
    <a:custClr name="PFZW Geel 100%">
      <a:srgbClr val="F8B800"/>
    </a:custClr>
    <a:custClr name="PFZW Grijs 120%">
      <a:srgbClr val="646668"/>
    </a:custClr>
    <a:custClr name="PFZW Blauw 60%">
      <a:srgbClr val="868BC7"/>
    </a:custClr>
    <a:custClr name="PFZW Groen 60%">
      <a:srgbClr val="5CC8A5"/>
    </a:custClr>
    <a:custClr name="PFZW Koraal 60%">
      <a:srgbClr val="F3A297"/>
    </a:custClr>
    <a:custClr name="PFZW Geel 60%">
      <a:srgbClr val="FBD466"/>
    </a:custClr>
    <a:custClr name="PFZW Grijs 60%">
      <a:srgbClr val="C0C1C4"/>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PFZW Blauw 160%">
      <a:srgbClr val="1E224D"/>
    </a:custClr>
    <a:custClr name="PFZW Groen 160%">
      <a:srgbClr val="004E34"/>
    </a:custClr>
    <a:custClr name="PFZW Koraal 160%">
      <a:srgbClr val="6C322A"/>
    </a:custClr>
    <a:custClr name="PFZW Geel 160%">
      <a:srgbClr val="634900"/>
    </a:custClr>
    <a:custClr name="PFZW Grijs 160%">
      <a:srgbClr val="393A3C"/>
    </a:custClr>
    <a:custClr name="PFZW Blauw 120%">
      <a:srgbClr val="2A2F6B"/>
    </a:custClr>
    <a:custClr name="PFZW Groen 120%">
      <a:srgbClr val="007C53"/>
    </a:custClr>
    <a:custClr name="PFZW Koraal 120%">
      <a:srgbClr val="AD5043"/>
    </a:custClr>
    <a:custClr name="PFZW Geel 120%">
      <a:srgbClr val="AD8000"/>
    </a:custClr>
    <a:custClr name="PFZW Grijs 120%">
      <a:srgbClr val="646668"/>
    </a:custClr>
    <a:custClr name="PFZW Blauw 100%">
      <a:srgbClr val="4149A8"/>
    </a:custClr>
    <a:custClr name="PFZW Groen 100%">
      <a:srgbClr val="00AA72"/>
    </a:custClr>
    <a:custClr name="PFZW Koraal 100%">
      <a:srgbClr val="ED6D5C"/>
    </a:custClr>
    <a:custClr name="PFZW Geel 100%">
      <a:srgbClr val="F8B800"/>
    </a:custClr>
    <a:custClr name="PFZW Grijs 100%">
      <a:srgbClr val="9C9FA3"/>
    </a:custClr>
    <a:custClr name="PFZW Blauw 60%">
      <a:srgbClr val="868BC7"/>
    </a:custClr>
    <a:custClr name="PFZW Groen 60%">
      <a:srgbClr val="5CC8A5"/>
    </a:custClr>
    <a:custClr name="PFZW Koraal 60%">
      <a:srgbClr val="F3A297"/>
    </a:custClr>
    <a:custClr name="PFZW Geel 60%">
      <a:srgbClr val="FBD466"/>
    </a:custClr>
    <a:custClr name="PFZW Grijs 60%">
      <a:srgbClr val="C0C1C4"/>
    </a:custClr>
    <a:custClr name="PFZW Blauw 20%">
      <a:srgbClr val="CBCDE7"/>
    </a:custClr>
    <a:custClr name="PFZW Groen 20%">
      <a:srgbClr val="D0EFE5"/>
    </a:custClr>
    <a:custClr name="PFZW Koraal 20%">
      <a:srgbClr val="FAD7D2"/>
    </a:custClr>
    <a:custClr name="PFZW Geel 20%">
      <a:srgbClr val="FEF1CC"/>
    </a:custClr>
    <a:custClr name="Shadows 20%">
      <a:srgbClr val="F6F6F6"/>
    </a:custClr>
  </a:custClrLst>
  <a:extLst>
    <a:ext uri="{05A4C25C-085E-4340-85A3-A5531E510DB2}">
      <thm15:themeFamily xmlns:thm15="http://schemas.microsoft.com/office/thememl/2012/main" name="PFZW PPT template" id="{704780E6-A1A3-4AF4-8BA4-0DBCAE1EA227}" vid="{5EBB4CAC-C3B6-4E94-9954-4001A2B23D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FZW 2019">
      <a:majorFont>
        <a:latin typeface="Open Sans bold"/>
        <a:ea typeface=""/>
        <a:cs typeface=""/>
      </a:majorFont>
      <a:minorFont>
        <a:latin typeface="Open Sa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FZW 2019">
      <a:majorFont>
        <a:latin typeface="Open Sans bold"/>
        <a:ea typeface=""/>
        <a:cs typeface=""/>
      </a:majorFont>
      <a:minorFont>
        <a:latin typeface="Open Sa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4311440116064885F5CB5E4519C618" ma:contentTypeVersion="14" ma:contentTypeDescription="Een nieuw document maken." ma:contentTypeScope="" ma:versionID="895090da8a36c94e0ad003f92271f45c">
  <xsd:schema xmlns:xsd="http://www.w3.org/2001/XMLSchema" xmlns:xs="http://www.w3.org/2001/XMLSchema" xmlns:p="http://schemas.microsoft.com/office/2006/metadata/properties" xmlns:ns2="63286c72-0feb-4b0b-91d2-6aa658bcfa73" xmlns:ns3="ff0059bf-9de4-45cb-97a5-fcdef944ce54" targetNamespace="http://schemas.microsoft.com/office/2006/metadata/properties" ma:root="true" ma:fieldsID="1cac3dd5d788a871dff96bbe7df3bb88" ns2:_="" ns3:_="">
    <xsd:import namespace="63286c72-0feb-4b0b-91d2-6aa658bcfa73"/>
    <xsd:import namespace="ff0059bf-9de4-45cb-97a5-fcdef944ce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86c72-0feb-4b0b-91d2-6aa658bcfa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4e150c79-015b-4b66-82f7-b244dfd42de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0059bf-9de4-45cb-97a5-fcdef944ce5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00baa1b2-5ef7-43fa-a5e0-ca61a20c0ba0}" ma:internalName="TaxCatchAll" ma:showField="CatchAllData" ma:web="ff0059bf-9de4-45cb-97a5-fcdef944ce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286c72-0feb-4b0b-91d2-6aa658bcfa73">
      <Terms xmlns="http://schemas.microsoft.com/office/infopath/2007/PartnerControls"/>
    </lcf76f155ced4ddcb4097134ff3c332f>
    <TaxCatchAll xmlns="ff0059bf-9de4-45cb-97a5-fcdef944ce54" xsi:nil="true"/>
  </documentManagement>
</p:properties>
</file>

<file path=customXml/itemProps1.xml><?xml version="1.0" encoding="utf-8"?>
<ds:datastoreItem xmlns:ds="http://schemas.openxmlformats.org/officeDocument/2006/customXml" ds:itemID="{77D4B1F3-A27F-450D-A94B-130F26CF6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86c72-0feb-4b0b-91d2-6aa658bcfa73"/>
    <ds:schemaRef ds:uri="ff0059bf-9de4-45cb-97a5-fcdef944ce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AFA9C0-8E8E-4DFA-8C5E-1C8254DC850F}">
  <ds:schemaRefs>
    <ds:schemaRef ds:uri="http://schemas.microsoft.com/sharepoint/v3/contenttype/forms"/>
  </ds:schemaRefs>
</ds:datastoreItem>
</file>

<file path=customXml/itemProps3.xml><?xml version="1.0" encoding="utf-8"?>
<ds:datastoreItem xmlns:ds="http://schemas.openxmlformats.org/officeDocument/2006/customXml" ds:itemID="{E28B5CE0-F8DE-49A2-84E5-1AA35D6C49DF}">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ff0059bf-9de4-45cb-97a5-fcdef944ce54"/>
    <ds:schemaRef ds:uri="63286c72-0feb-4b0b-91d2-6aa658bcfa73"/>
    <ds:schemaRef ds:uri="http://www.w3.org/XML/1998/namespace"/>
  </ds:schemaRefs>
</ds:datastoreItem>
</file>

<file path=docMetadata/LabelInfo.xml><?xml version="1.0" encoding="utf-8"?>
<clbl:labelList xmlns:clbl="http://schemas.microsoft.com/office/2020/mipLabelMetadata">
  <clbl:label id="{9e3ee5fe-3a99-45db-ac6e-691e86febef3}" enabled="0" method="" siteId="{9e3ee5fe-3a99-45db-ac6e-691e86febef3}" removed="1"/>
</clbl:labelList>
</file>

<file path=docProps/app.xml><?xml version="1.0" encoding="utf-8"?>
<Properties xmlns="http://schemas.openxmlformats.org/officeDocument/2006/extended-properties" xmlns:vt="http://schemas.openxmlformats.org/officeDocument/2006/docPropsVTypes">
  <Template>PFZW PPT template</Template>
  <TotalTime>18</TotalTime>
  <Words>1159</Words>
  <Application>Microsoft Office PowerPoint</Application>
  <PresentationFormat>Breedbeeld</PresentationFormat>
  <Paragraphs>215</Paragraphs>
  <Slides>17</Slides>
  <Notes>13</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17</vt:i4>
      </vt:variant>
    </vt:vector>
  </HeadingPairs>
  <TitlesOfParts>
    <vt:vector size="30" baseType="lpstr">
      <vt:lpstr>Arial</vt:lpstr>
      <vt:lpstr>Calibri</vt:lpstr>
      <vt:lpstr>Calibri Light</vt:lpstr>
      <vt:lpstr>Helvetica</vt:lpstr>
      <vt:lpstr>Open Sans</vt:lpstr>
      <vt:lpstr>Open Sans bold</vt:lpstr>
      <vt:lpstr>Open Sans Condensed</vt:lpstr>
      <vt:lpstr>Open Sans Extrabold</vt:lpstr>
      <vt:lpstr>Open Sans regular</vt:lpstr>
      <vt:lpstr>Open Sans Semibold</vt:lpstr>
      <vt:lpstr>Times New Roman</vt:lpstr>
      <vt:lpstr>Verdana</vt:lpstr>
      <vt:lpstr>PFZW_PPT_Template_2019</vt:lpstr>
      <vt:lpstr>PowerPoint-presentatie</vt:lpstr>
      <vt:lpstr>PowerPoint-presentatie</vt:lpstr>
      <vt:lpstr>Waar vragen we akkoord op?</vt:lpstr>
      <vt:lpstr>PowerPoint-presentatie</vt:lpstr>
      <vt:lpstr>Premie en ambitie Inleg door werkgever en werknemer</vt:lpstr>
      <vt:lpstr>Solidaire premieregeling Behoud van koopkracht en bestaanszekerheid </vt:lpstr>
      <vt:lpstr>Solidariteitsreserve Oplossingen voor onverzekerbare risico’s </vt:lpstr>
      <vt:lpstr>PowerPoint-presentatie</vt:lpstr>
      <vt:lpstr>Dekking bij overlijden Ruimere dekking partner- en wezenpensioen</vt:lpstr>
      <vt:lpstr>Arbeidsongeschiktheid Uitkeringen en premievrijstelling</vt:lpstr>
      <vt:lpstr>Compensatie Verzachten nadelen van afschaffen huidige regeling</vt:lpstr>
      <vt:lpstr>Omzetten  Belangrijkste doelen</vt:lpstr>
      <vt:lpstr>Omzetten Resultaten afhankelijk van dekkingsgraad op moment van omzetten </vt:lpstr>
      <vt:lpstr>Evenwichtigheid Afwegen van belangen volgens wettelijk kader</vt:lpstr>
      <vt:lpstr>PowerPoint-presentatie</vt:lpstr>
      <vt:lpstr>PowerPoint-presentatie</vt:lpstr>
      <vt:lpstr>PowerPoint-presentatie</vt:lpstr>
    </vt:vector>
  </TitlesOfParts>
  <Company>House of HR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nieuwe pensioenregeling voor de sector zorg en welzijn</dc:title>
  <dc:creator>Laura van Lith</dc:creator>
  <cp:lastModifiedBy>Hèlen Rijs</cp:lastModifiedBy>
  <cp:revision>21</cp:revision>
  <cp:lastPrinted>2023-11-01T09:42:02Z</cp:lastPrinted>
  <dcterms:created xsi:type="dcterms:W3CDTF">2023-04-20T08:18:03Z</dcterms:created>
  <dcterms:modified xsi:type="dcterms:W3CDTF">2023-12-07T13:57:58Z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0x010100484311440116064885F5CB5E4519C618</vt:lpwstr>
  </property>
  <property fmtid="{D5CDD505-2E9C-101B-9397-08002B2CF9AE}" pid="4" name="MediaServiceImageTags">
    <vt:lpwstr/>
  </property>
</Properties>
</file>